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424" r:id="rId3"/>
    <p:sldId id="426" r:id="rId4"/>
    <p:sldId id="428" r:id="rId5"/>
    <p:sldId id="429" r:id="rId6"/>
    <p:sldId id="430" r:id="rId7"/>
    <p:sldId id="427" r:id="rId8"/>
  </p:sldIdLst>
  <p:sldSz cx="18288000" cy="10287000"/>
  <p:notesSz cx="9874250" cy="6742113"/>
  <p:defaultTextStyle>
    <a:defPPr>
      <a:defRPr lang="ko-KR"/>
    </a:defPPr>
    <a:lvl1pPr marL="0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3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71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57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914386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FABE00"/>
    <a:srgbClr val="FFCD2D"/>
    <a:srgbClr val="FFFFCC"/>
    <a:srgbClr val="F8F8F8"/>
    <a:srgbClr val="FFFFFF"/>
    <a:srgbClr val="4472C4"/>
    <a:srgbClr val="FCDCE6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29" autoAdjust="0"/>
    <p:restoredTop sz="94647" autoAdjust="0"/>
  </p:normalViewPr>
  <p:slideViewPr>
    <p:cSldViewPr>
      <p:cViewPr varScale="1">
        <p:scale>
          <a:sx n="59" d="100"/>
          <a:sy n="59" d="100"/>
        </p:scale>
        <p:origin x="-9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8534" cy="337052"/>
          </a:xfrm>
          <a:prstGeom prst="rect">
            <a:avLst/>
          </a:prstGeom>
        </p:spPr>
        <p:txBody>
          <a:bodyPr vert="horz" lIns="90717" tIns="45357" rIns="90717" bIns="4535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93417" y="0"/>
            <a:ext cx="4278534" cy="337052"/>
          </a:xfrm>
          <a:prstGeom prst="rect">
            <a:avLst/>
          </a:prstGeom>
        </p:spPr>
        <p:txBody>
          <a:bodyPr vert="horz" lIns="90717" tIns="45357" rIns="90717" bIns="45357" rtlCol="0"/>
          <a:lstStyle>
            <a:lvl1pPr algn="r">
              <a:defRPr sz="1200"/>
            </a:lvl1pPr>
          </a:lstStyle>
          <a:p>
            <a:fld id="{9C00163A-41C7-45DD-9085-4E9A4028E58F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4" y="6403988"/>
            <a:ext cx="4278534" cy="337051"/>
          </a:xfrm>
          <a:prstGeom prst="rect">
            <a:avLst/>
          </a:prstGeom>
        </p:spPr>
        <p:txBody>
          <a:bodyPr vert="horz" lIns="90717" tIns="45357" rIns="90717" bIns="4535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93417" y="6403988"/>
            <a:ext cx="4278534" cy="337051"/>
          </a:xfrm>
          <a:prstGeom prst="rect">
            <a:avLst/>
          </a:prstGeom>
        </p:spPr>
        <p:txBody>
          <a:bodyPr vert="horz" lIns="90717" tIns="45357" rIns="90717" bIns="45357" rtlCol="0" anchor="b"/>
          <a:lstStyle>
            <a:lvl1pPr algn="r">
              <a:defRPr sz="1200"/>
            </a:lvl1pPr>
          </a:lstStyle>
          <a:p>
            <a:fld id="{583409F8-73E2-449B-9EA5-2CDE8DC053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354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8842" cy="338276"/>
          </a:xfrm>
          <a:prstGeom prst="rect">
            <a:avLst/>
          </a:prstGeom>
        </p:spPr>
        <p:txBody>
          <a:bodyPr vert="horz" lIns="90717" tIns="45357" rIns="90717" bIns="4535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93124" y="0"/>
            <a:ext cx="4278842" cy="338276"/>
          </a:xfrm>
          <a:prstGeom prst="rect">
            <a:avLst/>
          </a:prstGeom>
        </p:spPr>
        <p:txBody>
          <a:bodyPr vert="horz" lIns="90717" tIns="45357" rIns="90717" bIns="45357" rtlCol="0"/>
          <a:lstStyle>
            <a:lvl1pPr algn="r">
              <a:defRPr sz="1200"/>
            </a:lvl1pPr>
          </a:lstStyle>
          <a:p>
            <a:fld id="{33601C20-DA0B-44F3-8A74-0CCFF7E8C9A9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42963"/>
            <a:ext cx="4044950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7" tIns="45357" rIns="90717" bIns="4535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7425" y="3244644"/>
            <a:ext cx="7899400" cy="2654707"/>
          </a:xfrm>
          <a:prstGeom prst="rect">
            <a:avLst/>
          </a:prstGeom>
        </p:spPr>
        <p:txBody>
          <a:bodyPr vert="horz" lIns="90717" tIns="45357" rIns="90717" bIns="45357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6403840"/>
            <a:ext cx="4278842" cy="338275"/>
          </a:xfrm>
          <a:prstGeom prst="rect">
            <a:avLst/>
          </a:prstGeom>
        </p:spPr>
        <p:txBody>
          <a:bodyPr vert="horz" lIns="90717" tIns="45357" rIns="90717" bIns="4535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93124" y="6403840"/>
            <a:ext cx="4278842" cy="338275"/>
          </a:xfrm>
          <a:prstGeom prst="rect">
            <a:avLst/>
          </a:prstGeom>
        </p:spPr>
        <p:txBody>
          <a:bodyPr vert="horz" lIns="90717" tIns="45357" rIns="90717" bIns="45357" rtlCol="0" anchor="b"/>
          <a:lstStyle>
            <a:lvl1pPr algn="r">
              <a:defRPr sz="1200"/>
            </a:lvl1pPr>
          </a:lstStyle>
          <a:p>
            <a:fld id="{4FE47988-8A72-49E7-B3A8-6A062826D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36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3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71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57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91438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47988-8A72-49E7-B3A8-6A062826D31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08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6E00BEC-9211-4BA1-84C5-FAE2B7CA1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544"/>
            <a:ext cx="13716000" cy="3581400"/>
          </a:xfrm>
        </p:spPr>
        <p:txBody>
          <a:bodyPr anchor="b"/>
          <a:lstStyle>
            <a:lvl1pPr algn="ctr">
              <a:defRPr sz="89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926A4C6A-1A5F-4B62-ADC6-FA5FF6519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789" indent="0" algn="ctr">
              <a:buNone/>
              <a:defRPr sz="3000"/>
            </a:lvl2pPr>
            <a:lvl3pPr marL="1371578" indent="0" algn="ctr">
              <a:buNone/>
              <a:defRPr sz="2700"/>
            </a:lvl3pPr>
            <a:lvl4pPr marL="2057367" indent="0" algn="ctr">
              <a:buNone/>
              <a:defRPr sz="2300"/>
            </a:lvl4pPr>
            <a:lvl5pPr marL="2743157" indent="0" algn="ctr">
              <a:buNone/>
              <a:defRPr sz="2300"/>
            </a:lvl5pPr>
            <a:lvl6pPr marL="3428946" indent="0" algn="ctr">
              <a:buNone/>
              <a:defRPr sz="2300"/>
            </a:lvl6pPr>
            <a:lvl7pPr marL="4114735" indent="0" algn="ctr">
              <a:buNone/>
              <a:defRPr sz="2300"/>
            </a:lvl7pPr>
            <a:lvl8pPr marL="4800524" indent="0" algn="ctr">
              <a:buNone/>
              <a:defRPr sz="2300"/>
            </a:lvl8pPr>
            <a:lvl9pPr marL="5486311" indent="0" algn="ctr">
              <a:buNone/>
              <a:defRPr sz="23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993B560-DB8B-40CD-9482-4C0AFF89B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C88-6DF8-49FC-B9BE-950F556DE87D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D37624C-74B9-4AA3-8A42-6FAA0D02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AF3042-3E9B-4CDC-BB42-DF8AACFE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09088FA-AC53-4650-A3A8-DEEF9B0A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B73C9116-BC48-4673-AE1B-28439DC1D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AC2ED5D-36D8-433A-9120-2D4203E7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9C87-75E3-4E03-AE73-6FF858B6F462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AB72BA4-F241-44C1-A549-868A4ED0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4BCE8ED-6A1D-41A9-B00D-4C216808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43035588-6969-4393-869B-100007D91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3" y="547689"/>
            <a:ext cx="3943350" cy="871775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A7B4E2E7-2AD5-45F1-AE44-2AF038DE8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3" y="547689"/>
            <a:ext cx="11601450" cy="871775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3E264B4-4020-4526-A98E-CF63335E5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AD4A-3A05-4207-9F52-034F20978DF8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3C5F11D-76EB-4A52-8A9D-CA25B7E3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C153A4C-BE8C-44E2-9961-4BBB556B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2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20EFBFA-FB66-4F9E-B884-3781A7B7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A383AA03-91F1-445C-844F-CE1A901F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CF45824-0065-4939-B9E8-693906F02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6868-60B8-4EEC-B181-B1B5F68B2670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693BC61-F6BD-4CE6-9A5A-1224EC98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CC3193D-6F8F-4DE9-8717-E95378FD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7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8753203-53A9-4424-B60F-048EDB5B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4" y="2564611"/>
            <a:ext cx="15773400" cy="4279106"/>
          </a:xfrm>
        </p:spPr>
        <p:txBody>
          <a:bodyPr anchor="b"/>
          <a:lstStyle>
            <a:lvl1pPr>
              <a:defRPr sz="89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DBE1040-6268-49D3-8647-927A0393C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4" y="6884198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8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57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36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7431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4289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11473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48005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48631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C6840625-B31C-4F4F-AC0B-CEE9BE1F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CB76-3E94-46CC-9E1F-C232BB590275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34B794E-1A0C-4435-804E-8820619F9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2098B54-BA76-473D-A6A4-75F3B106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1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85E02A-8E29-4203-85C5-285DE757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5B2B7633-E1EB-4716-8618-2FEFD957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9"/>
            <a:ext cx="7772400" cy="652700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96E4353-3F74-4870-9784-66E9B477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439"/>
            <a:ext cx="7772400" cy="652700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AA7F24A2-61E2-4A08-A47B-A247B759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CC8B-6D61-4458-B8F1-D96FB29F9793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64771EE5-B1BB-4E06-A21D-C2ADB1D1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455A8136-724D-4297-AACA-3DAE140F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4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4CC9939-8CBD-4546-9E23-5411A527B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689"/>
            <a:ext cx="15773400" cy="198834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B37F2409-BFF3-41D2-8B53-343C1ECDB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89" indent="0">
              <a:buNone/>
              <a:defRPr sz="3000" b="1"/>
            </a:lvl2pPr>
            <a:lvl3pPr marL="1371578" indent="0">
              <a:buNone/>
              <a:defRPr sz="2700" b="1"/>
            </a:lvl3pPr>
            <a:lvl4pPr marL="2057367" indent="0">
              <a:buNone/>
              <a:defRPr sz="2300" b="1"/>
            </a:lvl4pPr>
            <a:lvl5pPr marL="2743157" indent="0">
              <a:buNone/>
              <a:defRPr sz="2300" b="1"/>
            </a:lvl5pPr>
            <a:lvl6pPr marL="3428946" indent="0">
              <a:buNone/>
              <a:defRPr sz="2300" b="1"/>
            </a:lvl6pPr>
            <a:lvl7pPr marL="4114735" indent="0">
              <a:buNone/>
              <a:defRPr sz="2300" b="1"/>
            </a:lvl7pPr>
            <a:lvl8pPr marL="4800524" indent="0">
              <a:buNone/>
              <a:defRPr sz="2300" b="1"/>
            </a:lvl8pPr>
            <a:lvl9pPr marL="5486311" indent="0">
              <a:buNone/>
              <a:defRPr sz="23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DF192D95-8C66-4AF5-A140-CA6CFFB34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2" cy="552688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BE1864A9-86A9-4D8B-84CF-3DD90F794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3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89" indent="0">
              <a:buNone/>
              <a:defRPr sz="3000" b="1"/>
            </a:lvl2pPr>
            <a:lvl3pPr marL="1371578" indent="0">
              <a:buNone/>
              <a:defRPr sz="2700" b="1"/>
            </a:lvl3pPr>
            <a:lvl4pPr marL="2057367" indent="0">
              <a:buNone/>
              <a:defRPr sz="2300" b="1"/>
            </a:lvl4pPr>
            <a:lvl5pPr marL="2743157" indent="0">
              <a:buNone/>
              <a:defRPr sz="2300" b="1"/>
            </a:lvl5pPr>
            <a:lvl6pPr marL="3428946" indent="0">
              <a:buNone/>
              <a:defRPr sz="2300" b="1"/>
            </a:lvl6pPr>
            <a:lvl7pPr marL="4114735" indent="0">
              <a:buNone/>
              <a:defRPr sz="2300" b="1"/>
            </a:lvl7pPr>
            <a:lvl8pPr marL="4800524" indent="0">
              <a:buNone/>
              <a:defRPr sz="2300" b="1"/>
            </a:lvl8pPr>
            <a:lvl9pPr marL="5486311" indent="0">
              <a:buNone/>
              <a:defRPr sz="23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2B1C1189-2F75-444D-836E-A14520033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3" y="3757613"/>
            <a:ext cx="7774782" cy="552688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751DD516-BC98-4596-BDC7-CD487C2B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6334-BC1E-4257-9FF5-281AF743AD0D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0C79D5F5-C803-49EB-92A0-327561DB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6212396E-1433-4F4A-9866-33E598FD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5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77049E5-378D-4CA3-9EBA-B7DE94CEB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2AF9495-A608-4903-9D06-4BCCDB8C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F6F9-8E2F-4100-8921-F83D6A5836E5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EA8DAF4E-647F-496C-8269-82B0A7F7A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EEC3B4CB-1A32-454B-AEDB-82FC7747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1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EFF0902F-53F7-4711-B325-E4D4391F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F0CD-9F6E-43FC-85EC-839BC9D632DB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0588CE33-2ABD-44C8-859E-E32FE009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E4CD2C95-42E1-4AAB-9E0B-2242A661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5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EC0FC9B-1AD5-4302-A5F8-F7BC4012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4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D1A819B-5CC0-49BF-A930-58AE8C76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139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3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FD5AC668-2535-4603-B298-2559577E9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4" y="3086100"/>
            <a:ext cx="5898356" cy="5717382"/>
          </a:xfrm>
        </p:spPr>
        <p:txBody>
          <a:bodyPr/>
          <a:lstStyle>
            <a:lvl1pPr marL="0" indent="0">
              <a:buNone/>
              <a:defRPr sz="2300"/>
            </a:lvl1pPr>
            <a:lvl2pPr marL="685789" indent="0">
              <a:buNone/>
              <a:defRPr sz="2100"/>
            </a:lvl2pPr>
            <a:lvl3pPr marL="1371578" indent="0">
              <a:buNone/>
              <a:defRPr sz="1800"/>
            </a:lvl3pPr>
            <a:lvl4pPr marL="2057367" indent="0">
              <a:buNone/>
              <a:defRPr sz="1400"/>
            </a:lvl4pPr>
            <a:lvl5pPr marL="2743157" indent="0">
              <a:buNone/>
              <a:defRPr sz="1400"/>
            </a:lvl5pPr>
            <a:lvl6pPr marL="3428946" indent="0">
              <a:buNone/>
              <a:defRPr sz="1400"/>
            </a:lvl6pPr>
            <a:lvl7pPr marL="4114735" indent="0">
              <a:buNone/>
              <a:defRPr sz="1400"/>
            </a:lvl7pPr>
            <a:lvl8pPr marL="4800524" indent="0">
              <a:buNone/>
              <a:defRPr sz="1400"/>
            </a:lvl8pPr>
            <a:lvl9pPr marL="5486311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5EFE5-04BA-42A2-9A3A-D674F717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F67A-91E4-4FA7-B32C-2AA3BDA4CD6A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B948205-8ABB-4A24-8EEB-017BC024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D9C3DF40-443F-49C2-B575-B3D9FFEB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B3AFD6-B80D-47DE-8EAA-4181924F2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4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62053EC2-6600-4726-9567-763F855D9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139"/>
            <a:ext cx="9258300" cy="7310438"/>
          </a:xfrm>
        </p:spPr>
        <p:txBody>
          <a:bodyPr/>
          <a:lstStyle>
            <a:lvl1pPr marL="0" indent="0">
              <a:buNone/>
              <a:defRPr sz="4800"/>
            </a:lvl1pPr>
            <a:lvl2pPr marL="685789" indent="0">
              <a:buNone/>
              <a:defRPr sz="4300"/>
            </a:lvl2pPr>
            <a:lvl3pPr marL="1371578" indent="0">
              <a:buNone/>
              <a:defRPr sz="3600"/>
            </a:lvl3pPr>
            <a:lvl4pPr marL="2057367" indent="0">
              <a:buNone/>
              <a:defRPr sz="3000"/>
            </a:lvl4pPr>
            <a:lvl5pPr marL="2743157" indent="0">
              <a:buNone/>
              <a:defRPr sz="3000"/>
            </a:lvl5pPr>
            <a:lvl6pPr marL="3428946" indent="0">
              <a:buNone/>
              <a:defRPr sz="3000"/>
            </a:lvl6pPr>
            <a:lvl7pPr marL="4114735" indent="0">
              <a:buNone/>
              <a:defRPr sz="3000"/>
            </a:lvl7pPr>
            <a:lvl8pPr marL="4800524" indent="0">
              <a:buNone/>
              <a:defRPr sz="3000"/>
            </a:lvl8pPr>
            <a:lvl9pPr marL="5486311" indent="0">
              <a:buNone/>
              <a:defRPr sz="3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12E4696-D0FD-4577-A191-AECDD5E1F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4" y="3086100"/>
            <a:ext cx="5898356" cy="5717382"/>
          </a:xfrm>
        </p:spPr>
        <p:txBody>
          <a:bodyPr/>
          <a:lstStyle>
            <a:lvl1pPr marL="0" indent="0">
              <a:buNone/>
              <a:defRPr sz="2300"/>
            </a:lvl1pPr>
            <a:lvl2pPr marL="685789" indent="0">
              <a:buNone/>
              <a:defRPr sz="2100"/>
            </a:lvl2pPr>
            <a:lvl3pPr marL="1371578" indent="0">
              <a:buNone/>
              <a:defRPr sz="1800"/>
            </a:lvl3pPr>
            <a:lvl4pPr marL="2057367" indent="0">
              <a:buNone/>
              <a:defRPr sz="1400"/>
            </a:lvl4pPr>
            <a:lvl5pPr marL="2743157" indent="0">
              <a:buNone/>
              <a:defRPr sz="1400"/>
            </a:lvl5pPr>
            <a:lvl6pPr marL="3428946" indent="0">
              <a:buNone/>
              <a:defRPr sz="1400"/>
            </a:lvl6pPr>
            <a:lvl7pPr marL="4114735" indent="0">
              <a:buNone/>
              <a:defRPr sz="1400"/>
            </a:lvl7pPr>
            <a:lvl8pPr marL="4800524" indent="0">
              <a:buNone/>
              <a:defRPr sz="1400"/>
            </a:lvl8pPr>
            <a:lvl9pPr marL="5486311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829D6302-DD9E-4698-BB71-9EEB298A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6997-AEBF-4587-85C0-81C1BCE0AE1C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45C294A4-6B86-49F9-9009-FC13F145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682BE12E-B4DB-482A-8788-B776CB1F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3356BE6A-B92B-45F3-8F38-04F6DC7A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9"/>
            <a:ext cx="15773400" cy="1988345"/>
          </a:xfrm>
          <a:prstGeom prst="rect">
            <a:avLst/>
          </a:prstGeom>
        </p:spPr>
        <p:txBody>
          <a:bodyPr vert="horz" lIns="91439" tIns="45719" rIns="91439" bIns="45719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A3E98C27-37F4-4A36-8535-0CB05659B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9"/>
            <a:ext cx="15773400" cy="6527007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165E8D5-D31E-4883-B867-FE3E393F0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9"/>
            <a:ext cx="4114800" cy="547688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58B7-8913-4A55-9757-2DF0E6B6E438}" type="datetime1">
              <a:rPr lang="en-US" altLang="ko-KR" smtClean="0"/>
              <a:t>5/12/2020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121655F-22DC-40C8-B86A-67C1510D7A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9"/>
            <a:ext cx="6172200" cy="547688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B049DBE-C454-4045-8542-3AC223F84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9"/>
            <a:ext cx="4114800" cy="547688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0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371578" rtl="0" eaLnBrk="1" latinLnBrk="1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4" indent="-342894" algn="l" defTabSz="1371578" rtl="0" eaLnBrk="1" latinLnBrk="1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85" indent="-342894" algn="l" defTabSz="1371578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472" indent="-342894" algn="l" defTabSz="1371578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261" indent="-342894" algn="l" defTabSz="1371578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050" indent="-342894" algn="l" defTabSz="1371578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839" indent="-342894" algn="l" defTabSz="1371578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629" indent="-342894" algn="l" defTabSz="1371578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418" indent="-342894" algn="l" defTabSz="1371578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207" indent="-342894" algn="l" defTabSz="1371578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9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78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67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57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946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735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524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311" algn="l" defTabSz="1371578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r="65652"/>
          <a:stretch>
            <a:fillRect/>
          </a:stretch>
        </p:blipFill>
        <p:spPr>
          <a:xfrm>
            <a:off x="0" y="0"/>
            <a:ext cx="5293312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4343400" y="436515"/>
            <a:ext cx="13453452" cy="9413975"/>
            <a:chOff x="0" y="0"/>
            <a:chExt cx="26263731" cy="1677851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6263730" cy="16778514"/>
            </a:xfrm>
            <a:custGeom>
              <a:avLst/>
              <a:gdLst/>
              <a:ahLst/>
              <a:cxnLst/>
              <a:rect l="l" t="t" r="r" b="b"/>
              <a:pathLst>
                <a:path w="26263730" h="16778514">
                  <a:moveTo>
                    <a:pt x="0" y="0"/>
                  </a:moveTo>
                  <a:lnTo>
                    <a:pt x="0" y="16778514"/>
                  </a:lnTo>
                  <a:lnTo>
                    <a:pt x="26263730" y="16778514"/>
                  </a:lnTo>
                  <a:lnTo>
                    <a:pt x="26263730" y="0"/>
                  </a:lnTo>
                  <a:lnTo>
                    <a:pt x="0" y="0"/>
                  </a:lnTo>
                  <a:close/>
                  <a:moveTo>
                    <a:pt x="26202770" y="16717555"/>
                  </a:moveTo>
                  <a:lnTo>
                    <a:pt x="59690" y="16717555"/>
                  </a:lnTo>
                  <a:lnTo>
                    <a:pt x="59690" y="59690"/>
                  </a:lnTo>
                  <a:lnTo>
                    <a:pt x="26202770" y="59690"/>
                  </a:lnTo>
                  <a:lnTo>
                    <a:pt x="26202770" y="16717555"/>
                  </a:lnTo>
                  <a:close/>
                </a:path>
              </a:pathLst>
            </a:custGeom>
            <a:solidFill>
              <a:srgbClr val="241D27"/>
            </a:solidFill>
          </p:spPr>
        </p:sp>
      </p:grpSp>
      <p:sp>
        <p:nvSpPr>
          <p:cNvPr id="5" name="TextBox 5"/>
          <p:cNvSpPr txBox="1"/>
          <p:nvPr/>
        </p:nvSpPr>
        <p:spPr>
          <a:xfrm>
            <a:off x="5562600" y="3332857"/>
            <a:ext cx="11811000" cy="47551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4500" b="1" spc="105" smtClean="0">
                <a:solidFill>
                  <a:srgbClr val="241D27"/>
                </a:solidFill>
                <a:latin typeface="HY헤드라인M" pitchFamily="18" charset="-127"/>
                <a:ea typeface="HY헤드라인M" pitchFamily="18" charset="-127"/>
              </a:rPr>
              <a:t>경기신용보증재단 코로나</a:t>
            </a:r>
            <a:r>
              <a:rPr lang="en-US" altLang="ko-KR" sz="4500" b="1" spc="105">
                <a:solidFill>
                  <a:srgbClr val="241D27"/>
                </a:solidFill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4500" b="1" spc="105" smtClean="0">
                <a:solidFill>
                  <a:srgbClr val="241D27"/>
                </a:solidFill>
                <a:latin typeface="HY헤드라인M" pitchFamily="18" charset="-127"/>
                <a:ea typeface="HY헤드라인M" pitchFamily="18" charset="-127"/>
              </a:rPr>
              <a:t>피해극복</a:t>
            </a:r>
            <a:endParaRPr lang="en-US" altLang="ko-KR" sz="4500" b="1" spc="105" smtClean="0">
              <a:solidFill>
                <a:srgbClr val="241D27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200000"/>
              </a:lnSpc>
            </a:pPr>
            <a:r>
              <a:rPr lang="ko-KR" altLang="en-US" sz="4500" b="1" spc="105" smtClean="0">
                <a:solidFill>
                  <a:srgbClr val="241D27"/>
                </a:solidFill>
                <a:latin typeface="HY헤드라인M" pitchFamily="18" charset="-127"/>
                <a:ea typeface="HY헤드라인M" pitchFamily="18" charset="-127"/>
              </a:rPr>
              <a:t>금융지원 현황 및 지원제도 안내</a:t>
            </a:r>
            <a:endParaRPr lang="en-US" altLang="ko-KR" sz="4500" b="1" spc="105" smtClean="0">
              <a:solidFill>
                <a:srgbClr val="241D27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90000"/>
              </a:lnSpc>
            </a:pPr>
            <a:endParaRPr lang="en-US" altLang="ko-KR" sz="7000" b="1" spc="105">
              <a:solidFill>
                <a:srgbClr val="241D27"/>
              </a:solidFill>
              <a:latin typeface="Space Mono"/>
            </a:endParaRPr>
          </a:p>
          <a:p>
            <a:pPr algn="r">
              <a:lnSpc>
                <a:spcPct val="90000"/>
              </a:lnSpc>
            </a:pPr>
            <a:endParaRPr lang="en-US" altLang="ko-KR" sz="3200" b="1" spc="105" dirty="0">
              <a:solidFill>
                <a:srgbClr val="241D27"/>
              </a:solidFill>
              <a:latin typeface="Space Mono"/>
            </a:endParaRPr>
          </a:p>
          <a:p>
            <a:pPr algn="ctr">
              <a:lnSpc>
                <a:spcPct val="90000"/>
              </a:lnSpc>
            </a:pPr>
            <a:r>
              <a:rPr lang="en-US" altLang="ko-KR" sz="3000" b="1" spc="105">
                <a:solidFill>
                  <a:srgbClr val="241D27"/>
                </a:solidFill>
                <a:latin typeface="Space Mono"/>
              </a:rPr>
              <a:t> </a:t>
            </a:r>
            <a:r>
              <a:rPr lang="en-US" altLang="ko-KR" sz="3000" b="1" spc="105" smtClean="0">
                <a:solidFill>
                  <a:srgbClr val="241D27"/>
                </a:solidFill>
                <a:latin typeface="Space Mono"/>
              </a:rPr>
              <a:t>                                                   </a:t>
            </a:r>
            <a:r>
              <a:rPr lang="en-US" altLang="ko-KR" sz="3000" b="1" spc="105" smtClean="0">
                <a:solidFill>
                  <a:srgbClr val="241D27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spc="105" smtClean="0">
                <a:solidFill>
                  <a:srgbClr val="241D27"/>
                </a:solidFill>
                <a:latin typeface="HY헤드라인M" pitchFamily="18" charset="-127"/>
                <a:ea typeface="HY헤드라인M" pitchFamily="18" charset="-127"/>
              </a:rPr>
              <a:t>2020. 05.</a:t>
            </a:r>
            <a:endParaRPr lang="en-US" altLang="ko-KR" sz="2800" b="1" spc="105" dirty="0">
              <a:solidFill>
                <a:srgbClr val="241D27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/>
            <a:endParaRPr lang="en-US" altLang="ko-KR" sz="1200" b="1" spc="105" dirty="0">
              <a:solidFill>
                <a:srgbClr val="241D27"/>
              </a:solidFill>
              <a:latin typeface="Space Mono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xmlns="" id="{5E678732-BD6A-4234-8ED0-FD19E2D4F7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06603" y="656408"/>
            <a:ext cx="2858294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3"/>
          <p:cNvSpPr>
            <a:spLocks noChangeArrowheads="1"/>
          </p:cNvSpPr>
          <p:nvPr/>
        </p:nvSpPr>
        <p:spPr bwMode="gray">
          <a:xfrm>
            <a:off x="10668000" y="5829300"/>
            <a:ext cx="6781800" cy="3657600"/>
          </a:xfrm>
          <a:prstGeom prst="roundRect">
            <a:avLst>
              <a:gd name="adj" fmla="val 6154"/>
            </a:avLst>
          </a:prstGeom>
          <a:solidFill>
            <a:schemeClr val="accent1">
              <a:lumMod val="20000"/>
              <a:lumOff val="80000"/>
              <a:alpha val="44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t"/>
          <a:lstStyle/>
          <a:p>
            <a:pPr algn="ctr" defTabSz="1371578"/>
            <a:endParaRPr lang="en-US" altLang="ko-KR" sz="1000" b="1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ctr" defTabSz="1371578"/>
            <a:endParaRPr lang="en-US" altLang="ko-KR" sz="2000" b="1" smtClean="0">
              <a:latin typeface="+mj-lt"/>
              <a:ea typeface="경기천년제목 Light"/>
            </a:endParaRPr>
          </a:p>
          <a:p>
            <a:pPr defTabSz="1371578"/>
            <a:endParaRPr lang="en-US" altLang="ko-KR" sz="2300" b="1">
              <a:solidFill>
                <a:srgbClr val="0000FF"/>
              </a:solidFill>
              <a:latin typeface="+mj-lt"/>
              <a:ea typeface="경기천년제목 Light"/>
            </a:endParaRPr>
          </a:p>
          <a:p>
            <a:pPr defTabSz="1371578"/>
            <a:endParaRPr lang="en-US" altLang="ko-KR" sz="2000" b="1" smtClean="0">
              <a:solidFill>
                <a:srgbClr val="0000FF"/>
              </a:solidFill>
              <a:latin typeface="+mj-lt"/>
              <a:ea typeface="경기천년제목 Light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63868" y="635951"/>
            <a:ext cx="17145000" cy="90033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33090958" cy="1677851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090957" cy="16778514"/>
            </a:xfrm>
            <a:custGeom>
              <a:avLst/>
              <a:gdLst/>
              <a:ahLst/>
              <a:cxnLst/>
              <a:rect l="l" t="t" r="r" b="b"/>
              <a:pathLst>
                <a:path w="33090957" h="16778514">
                  <a:moveTo>
                    <a:pt x="0" y="0"/>
                  </a:moveTo>
                  <a:lnTo>
                    <a:pt x="0" y="16778514"/>
                  </a:lnTo>
                  <a:lnTo>
                    <a:pt x="33090957" y="16778514"/>
                  </a:lnTo>
                  <a:lnTo>
                    <a:pt x="33090957" y="0"/>
                  </a:lnTo>
                  <a:lnTo>
                    <a:pt x="0" y="0"/>
                  </a:lnTo>
                  <a:close/>
                  <a:moveTo>
                    <a:pt x="33029999" y="16717555"/>
                  </a:moveTo>
                  <a:lnTo>
                    <a:pt x="59690" y="16717555"/>
                  </a:lnTo>
                  <a:lnTo>
                    <a:pt x="59690" y="59690"/>
                  </a:lnTo>
                  <a:lnTo>
                    <a:pt x="33029999" y="59690"/>
                  </a:lnTo>
                  <a:lnTo>
                    <a:pt x="33029999" y="16717555"/>
                  </a:lnTo>
                  <a:close/>
                </a:path>
              </a:pathLst>
            </a:custGeom>
            <a:solidFill>
              <a:srgbClr val="241D27"/>
            </a:solidFill>
          </p:spPr>
        </p: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E28BB8C9-86E5-483B-8BBE-50B122BD5F76}"/>
              </a:ext>
            </a:extLst>
          </p:cNvPr>
          <p:cNvSpPr/>
          <p:nvPr/>
        </p:nvSpPr>
        <p:spPr>
          <a:xfrm>
            <a:off x="333214" y="309926"/>
            <a:ext cx="3429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ko-KR" altLang="en-US" sz="3000" b="1" smtClean="0"/>
              <a:t>금융지원 현황</a:t>
            </a:r>
            <a:endParaRPr lang="ko-KR" altLang="en-US" sz="3000" b="1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95BD1F46-B597-4DE0-81C0-6A86276C960C}"/>
              </a:ext>
            </a:extLst>
          </p:cNvPr>
          <p:cNvSpPr/>
          <p:nvPr/>
        </p:nvSpPr>
        <p:spPr>
          <a:xfrm>
            <a:off x="14525786" y="309926"/>
            <a:ext cx="3429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en-US" altLang="ko-KR" sz="3000" b="1" dirty="0" smtClean="0">
                <a:solidFill>
                  <a:schemeClr val="tx1"/>
                </a:solidFill>
              </a:rPr>
              <a:t>01 </a:t>
            </a:r>
            <a:r>
              <a:rPr lang="ko-KR" altLang="en-US" sz="3000" b="1" dirty="0" smtClean="0">
                <a:solidFill>
                  <a:schemeClr val="tx1"/>
                </a:solidFill>
              </a:rPr>
              <a:t>추진경</a:t>
            </a:r>
            <a:r>
              <a:rPr lang="ko-KR" altLang="en-US" sz="3000" b="1" dirty="0">
                <a:solidFill>
                  <a:schemeClr val="tx1"/>
                </a:solidFill>
              </a:rPr>
              <a:t>과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D4052E1-928B-4ADD-8946-66A3C4536EBA}"/>
              </a:ext>
            </a:extLst>
          </p:cNvPr>
          <p:cNvSpPr txBox="1"/>
          <p:nvPr/>
        </p:nvSpPr>
        <p:spPr>
          <a:xfrm>
            <a:off x="914400" y="1104900"/>
            <a:ext cx="7162800" cy="584773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ko-KR" altLang="en-US" sz="3200" b="1"/>
              <a:t>▣</a:t>
            </a:r>
            <a:r>
              <a:rPr lang="ko-KR" altLang="en-US" sz="3200" b="1" smtClean="0"/>
              <a:t> 코로나</a:t>
            </a:r>
            <a:r>
              <a:rPr lang="en-US" altLang="ko-KR" sz="3200" b="1" smtClean="0"/>
              <a:t>19 </a:t>
            </a:r>
            <a:r>
              <a:rPr lang="ko-KR" altLang="en-US" sz="3200" b="1" smtClean="0"/>
              <a:t>긴급대책 신속시행</a:t>
            </a:r>
            <a:endParaRPr lang="ko-KR" altLang="en-US" sz="3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2C0D5F6-1770-4C92-B045-C4EF610F3BA0}"/>
              </a:ext>
            </a:extLst>
          </p:cNvPr>
          <p:cNvSpPr txBox="1"/>
          <p:nvPr/>
        </p:nvSpPr>
        <p:spPr>
          <a:xfrm>
            <a:off x="10668000" y="1104900"/>
            <a:ext cx="3810000" cy="584773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ko-KR" altLang="en-US" sz="3200" b="1" smtClean="0"/>
              <a:t>▣ 전체 지원실적</a:t>
            </a:r>
            <a:endParaRPr lang="ko-KR" altLang="en-US" sz="3200" b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219075"/>
              </p:ext>
            </p:extLst>
          </p:nvPr>
        </p:nvGraphicFramePr>
        <p:xfrm>
          <a:off x="838200" y="1866900"/>
          <a:ext cx="9150422" cy="76200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835222"/>
                <a:gridCol w="7315200"/>
              </a:tblGrid>
              <a:tr h="1869551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인력충원</a:t>
                      </a:r>
                      <a:endParaRPr lang="en-US" altLang="ko-KR" sz="2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21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b="1" dirty="0" smtClean="0"/>
                        <a:t>단기 인력 </a:t>
                      </a:r>
                      <a:r>
                        <a:rPr lang="en-US" altLang="ko-KR" sz="3000" b="1" dirty="0" smtClean="0"/>
                        <a:t>253</a:t>
                      </a:r>
                      <a:r>
                        <a:rPr lang="ko-KR" altLang="en-US" sz="3000" b="1" dirty="0" smtClean="0"/>
                        <a:t>명</a:t>
                      </a:r>
                      <a:r>
                        <a:rPr lang="en-US" altLang="ko-KR" sz="3000" b="1" baseline="0" dirty="0" smtClean="0"/>
                        <a:t> </a:t>
                      </a:r>
                      <a:r>
                        <a:rPr lang="ko-KR" altLang="en-US" sz="3000" b="1" baseline="0" dirty="0" smtClean="0"/>
                        <a:t>긴급 충원</a:t>
                      </a:r>
                      <a:endParaRPr lang="en-US" altLang="ko-KR" sz="3000" b="1" dirty="0" smtClean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baseline="0" dirty="0" smtClean="0"/>
                        <a:t>(</a:t>
                      </a:r>
                      <a:r>
                        <a:rPr lang="ko-KR" altLang="en-US" sz="2300" baseline="0" dirty="0" smtClean="0"/>
                        <a:t>출장전담 </a:t>
                      </a:r>
                      <a:r>
                        <a:rPr lang="en-US" altLang="ko-KR" sz="2300" baseline="0" dirty="0" smtClean="0"/>
                        <a:t>40</a:t>
                      </a:r>
                      <a:r>
                        <a:rPr lang="ko-KR" altLang="en-US" sz="2300" baseline="0" dirty="0" smtClean="0"/>
                        <a:t>명</a:t>
                      </a:r>
                      <a:r>
                        <a:rPr lang="en-US" altLang="ko-KR" sz="2300" baseline="0" dirty="0" smtClean="0"/>
                        <a:t>, </a:t>
                      </a:r>
                      <a:r>
                        <a:rPr lang="ko-KR" altLang="en-US" sz="2300" baseline="0" dirty="0" smtClean="0"/>
                        <a:t>상담 </a:t>
                      </a:r>
                      <a:r>
                        <a:rPr lang="en-US" altLang="ko-KR" sz="2300" baseline="0" dirty="0" smtClean="0"/>
                        <a:t>43</a:t>
                      </a:r>
                      <a:r>
                        <a:rPr lang="ko-KR" altLang="en-US" sz="2300" baseline="0" dirty="0" smtClean="0"/>
                        <a:t>명</a:t>
                      </a:r>
                      <a:r>
                        <a:rPr lang="en-US" altLang="ko-KR" sz="2300" baseline="0" dirty="0" smtClean="0"/>
                        <a:t>, </a:t>
                      </a:r>
                      <a:r>
                        <a:rPr lang="ko-KR" altLang="en-US" sz="2300" baseline="0" dirty="0" smtClean="0"/>
                        <a:t>업무보조 </a:t>
                      </a:r>
                      <a:r>
                        <a:rPr lang="en-US" altLang="ko-KR" sz="2300" baseline="0" dirty="0" smtClean="0"/>
                        <a:t>91, </a:t>
                      </a:r>
                      <a:r>
                        <a:rPr lang="ko-KR" altLang="en-US" sz="2300" baseline="0" dirty="0" smtClean="0"/>
                        <a:t>파견 </a:t>
                      </a:r>
                      <a:r>
                        <a:rPr lang="en-US" altLang="ko-KR" sz="2300" baseline="0" dirty="0" smtClean="0"/>
                        <a:t>79)</a:t>
                      </a:r>
                      <a:endParaRPr lang="en-US" altLang="ko-KR" sz="23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216000" anchor="ctr"/>
                </a:tc>
              </a:tr>
              <a:tr h="2011347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전담반</a:t>
                      </a:r>
                      <a:endParaRPr lang="en-US" altLang="ko-KR" sz="2800" b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ko-KR" altLang="en-US" sz="2800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구성</a:t>
                      </a:r>
                      <a:endParaRPr lang="en-US" altLang="ko-KR" sz="2800" b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21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신속지원 전담반 구성</a:t>
                      </a:r>
                      <a:endParaRPr lang="en-US" altLang="ko-KR" sz="3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((</a:t>
                      </a:r>
                      <a:r>
                        <a:rPr lang="ko-KR" altLang="en-US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신속지원 </a:t>
                      </a:r>
                      <a:r>
                        <a:rPr lang="en-US" altLang="ko-KR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TF) </a:t>
                      </a:r>
                      <a:r>
                        <a:rPr lang="ko-KR" altLang="en-US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본점 </a:t>
                      </a:r>
                      <a:r>
                        <a:rPr lang="en-US" altLang="ko-KR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ko-KR" altLang="en-US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  <a:r>
                        <a:rPr lang="en-US" altLang="ko-KR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(</a:t>
                      </a:r>
                      <a:r>
                        <a:rPr lang="ko-KR" altLang="en-US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심사전담반</a:t>
                      </a:r>
                      <a:r>
                        <a:rPr lang="en-US" altLang="ko-KR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영업점 </a:t>
                      </a:r>
                      <a:r>
                        <a:rPr lang="en-US" altLang="ko-KR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r>
                        <a:rPr lang="ko-KR" altLang="en-US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  <a:r>
                        <a:rPr lang="en-US" altLang="ko-KR" sz="2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000" anchor="ctr"/>
                </a:tc>
              </a:tr>
              <a:tr h="18695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심사</a:t>
                      </a:r>
                      <a:endParaRPr lang="en-US" altLang="ko-KR" sz="2800" b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간소화</a:t>
                      </a:r>
                      <a:endParaRPr lang="ko-KR" altLang="en-US" sz="2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21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7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∘ </a:t>
                      </a:r>
                      <a:r>
                        <a:rPr lang="ko-KR" altLang="en-US" sz="30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현장실사</a:t>
                      </a:r>
                      <a:r>
                        <a:rPr lang="en-US" altLang="ko-KR" sz="30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30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생략</a:t>
                      </a:r>
                      <a:r>
                        <a:rPr lang="en-US" altLang="ko-KR" sz="30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30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신용조사 기준 완화</a:t>
                      </a:r>
                      <a:endParaRPr lang="en-US" altLang="ko-KR" sz="3000" b="1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7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∘ </a:t>
                      </a:r>
                      <a:r>
                        <a:rPr lang="ko-KR" altLang="en-US" sz="30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보증심사 전산화면 일괄 간소화 진행</a:t>
                      </a:r>
                    </a:p>
                  </a:txBody>
                  <a:tcPr marL="216000" anchor="ctr"/>
                </a:tc>
              </a:tr>
              <a:tr h="18695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업무위</a:t>
                      </a:r>
                      <a:r>
                        <a:rPr lang="ko-KR" altLang="en-US" sz="2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탁</a:t>
                      </a:r>
                      <a:endParaRPr lang="en-US" altLang="ko-KR" sz="2800" b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21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0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은행 업무위탁을 통한 신속 보증지원</a:t>
                      </a:r>
                      <a:endParaRPr lang="en-US" altLang="ko-KR" sz="3000" b="1" kern="1200" baseline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3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23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은행 영업점을 통한 상담 및 접수</a:t>
                      </a:r>
                      <a:r>
                        <a:rPr lang="en-US" altLang="ko-KR" sz="23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23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심사업무 위임</a:t>
                      </a:r>
                      <a:r>
                        <a:rPr lang="en-US" altLang="ko-KR" sz="23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000" anchor="ctr"/>
                </a:tc>
              </a:tr>
            </a:tbl>
          </a:graphicData>
        </a:graphic>
      </p:graphicFrame>
      <p:sp>
        <p:nvSpPr>
          <p:cNvPr id="35" name="AutoShape 3"/>
          <p:cNvSpPr>
            <a:spLocks noChangeArrowheads="1"/>
          </p:cNvSpPr>
          <p:nvPr/>
        </p:nvSpPr>
        <p:spPr bwMode="gray">
          <a:xfrm>
            <a:off x="10668000" y="1866900"/>
            <a:ext cx="6781800" cy="3810000"/>
          </a:xfrm>
          <a:prstGeom prst="roundRect">
            <a:avLst>
              <a:gd name="adj" fmla="val 6154"/>
            </a:avLst>
          </a:prstGeom>
          <a:solidFill>
            <a:srgbClr val="FCDCE6">
              <a:alpha val="43922"/>
            </a:srgb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t"/>
          <a:lstStyle/>
          <a:p>
            <a:pPr algn="ctr" defTabSz="1371578"/>
            <a:endParaRPr lang="en-US" altLang="ko-KR" sz="800" b="1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ctr" defTabSz="1371578"/>
            <a:r>
              <a:rPr lang="en-US" altLang="ko-KR" sz="2800" b="1" dirty="0" smtClean="0">
                <a:solidFill>
                  <a:srgbClr val="3A3838"/>
                </a:solidFill>
                <a:latin typeface="+mj-lt"/>
                <a:ea typeface="경기천년제목 Light"/>
              </a:rPr>
              <a:t>&lt;</a:t>
            </a:r>
            <a:r>
              <a:rPr lang="ko-KR" altLang="en-US" sz="2800" b="1" dirty="0" smtClean="0">
                <a:solidFill>
                  <a:srgbClr val="3A3838"/>
                </a:solidFill>
                <a:latin typeface="+mj-lt"/>
                <a:ea typeface="경기천년제목 Light"/>
              </a:rPr>
              <a:t>코로나</a:t>
            </a:r>
            <a:r>
              <a:rPr lang="en-US" altLang="ko-KR" sz="2800" b="1" dirty="0">
                <a:solidFill>
                  <a:srgbClr val="3A3838"/>
                </a:solidFill>
                <a:latin typeface="+mj-lt"/>
                <a:ea typeface="경기천년제목 Light"/>
              </a:rPr>
              <a:t>19 </a:t>
            </a:r>
            <a:r>
              <a:rPr lang="ko-KR" altLang="en-US" sz="2800" b="1" dirty="0">
                <a:solidFill>
                  <a:srgbClr val="3A3838"/>
                </a:solidFill>
                <a:latin typeface="+mj-lt"/>
                <a:ea typeface="경기천년제목 Light"/>
              </a:rPr>
              <a:t>관련 </a:t>
            </a:r>
            <a:r>
              <a:rPr lang="ko-KR" altLang="en-US" sz="2800" b="1" dirty="0" smtClean="0">
                <a:solidFill>
                  <a:srgbClr val="3A3838"/>
                </a:solidFill>
                <a:latin typeface="+mj-lt"/>
                <a:ea typeface="경기천년제목 Light"/>
              </a:rPr>
              <a:t>재단 보증공급 실적</a:t>
            </a:r>
            <a:r>
              <a:rPr lang="en-US" altLang="ko-KR" sz="2800" b="1" dirty="0" smtClean="0">
                <a:solidFill>
                  <a:srgbClr val="3A3838"/>
                </a:solidFill>
                <a:latin typeface="+mj-lt"/>
                <a:ea typeface="경기천년제목 Light"/>
              </a:rPr>
              <a:t>&gt;</a:t>
            </a:r>
          </a:p>
          <a:p>
            <a:pPr algn="ctr" defTabSz="1371578"/>
            <a:endParaRPr lang="en-US" altLang="ko-KR" sz="1600" b="1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r>
              <a:rPr lang="en-US" altLang="ko-KR" sz="20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(</a:t>
            </a:r>
            <a:r>
              <a:rPr lang="ko-KR" altLang="en-US" sz="20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기간 </a:t>
            </a:r>
            <a:r>
              <a:rPr lang="en-US" altLang="ko-KR" sz="20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: `20.01.01 ~ 05.08)</a:t>
            </a:r>
          </a:p>
          <a:p>
            <a:pPr algn="r" defTabSz="1371578"/>
            <a:endParaRPr lang="en-US" altLang="ko-KR" sz="2000" dirty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0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0" dirty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0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" dirty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defTabSz="1371578"/>
            <a:r>
              <a:rPr lang="en-US" altLang="ko-KR" sz="2400" dirty="0" smtClean="0">
                <a:ea typeface="경기천년제목 Light"/>
              </a:rPr>
              <a:t>※ </a:t>
            </a:r>
            <a:r>
              <a:rPr lang="ko-KR" altLang="en-US" sz="24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해당 기간 동안 지원</a:t>
            </a:r>
            <a:r>
              <a:rPr lang="ko-KR" altLang="en-US" sz="2400" dirty="0">
                <a:solidFill>
                  <a:srgbClr val="3A3838"/>
                </a:solidFill>
                <a:latin typeface="+mj-lt"/>
                <a:ea typeface="경기천년제목 Light"/>
              </a:rPr>
              <a:t>한</a:t>
            </a:r>
            <a:r>
              <a:rPr lang="ko-KR" altLang="en-US" sz="24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 실적이</a:t>
            </a:r>
            <a:r>
              <a:rPr lang="en-US" altLang="ko-KR" sz="24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, </a:t>
            </a:r>
          </a:p>
          <a:p>
            <a:pPr defTabSz="1371578"/>
            <a:r>
              <a:rPr lang="en-US" altLang="ko-KR" sz="2400" b="1" dirty="0">
                <a:solidFill>
                  <a:srgbClr val="3A3838"/>
                </a:solidFill>
                <a:latin typeface="+mj-lt"/>
                <a:ea typeface="경기천년제목 Light"/>
              </a:rPr>
              <a:t> </a:t>
            </a:r>
            <a:r>
              <a:rPr lang="en-US" altLang="ko-KR" sz="2400" b="1" dirty="0" smtClean="0">
                <a:solidFill>
                  <a:srgbClr val="3A3838"/>
                </a:solidFill>
                <a:latin typeface="+mj-lt"/>
                <a:ea typeface="경기천년제목 Light"/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`19</a:t>
            </a:r>
            <a:r>
              <a:rPr lang="ko-KR" altLang="en-US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년 한 해 보증 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+mj-lt"/>
                <a:ea typeface="경기천년제목 Light"/>
              </a:rPr>
              <a:t>공급액</a:t>
            </a:r>
            <a:r>
              <a:rPr lang="ko-KR" altLang="en-US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(2</a:t>
            </a:r>
            <a:r>
              <a:rPr lang="ko-KR" altLang="en-US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조 </a:t>
            </a:r>
            <a:r>
              <a:rPr lang="en-US" altLang="ko-KR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8,272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+mj-lt"/>
                <a:ea typeface="경기천년제목 Light"/>
              </a:rPr>
              <a:t>억원</a:t>
            </a:r>
            <a:r>
              <a:rPr lang="en-US" altLang="ko-KR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)</a:t>
            </a:r>
            <a:r>
              <a:rPr lang="ko-KR" altLang="en-US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을 상회</a:t>
            </a:r>
            <a:endParaRPr lang="en-US" altLang="ko-KR" sz="2400" b="1" dirty="0" smtClean="0">
              <a:solidFill>
                <a:srgbClr val="0000FF"/>
              </a:solidFill>
              <a:latin typeface="+mj-lt"/>
              <a:ea typeface="경기천년제목 Light"/>
            </a:endParaRPr>
          </a:p>
          <a:p>
            <a:pPr defTabSz="1371578"/>
            <a:endParaRPr lang="en-US" altLang="ko-KR" sz="600" b="1" dirty="0" smtClean="0">
              <a:solidFill>
                <a:srgbClr val="0000FF"/>
              </a:solidFill>
              <a:latin typeface="+mj-lt"/>
              <a:ea typeface="경기천년제목 Light"/>
            </a:endParaRPr>
          </a:p>
          <a:p>
            <a:pPr algn="ctr" defTabSz="1371578"/>
            <a:r>
              <a:rPr lang="en-US" altLang="ko-KR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&lt;106% </a:t>
            </a:r>
            <a:r>
              <a:rPr lang="ko-KR" altLang="en-US" sz="24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초과 지원</a:t>
            </a:r>
            <a:r>
              <a:rPr lang="en-US" altLang="ko-KR" sz="2400" b="1" dirty="0">
                <a:solidFill>
                  <a:srgbClr val="0000FF"/>
                </a:solidFill>
                <a:latin typeface="+mj-lt"/>
                <a:ea typeface="경기천년제목 Light"/>
              </a:rPr>
              <a:t>&gt;</a:t>
            </a:r>
            <a:endParaRPr lang="en-US" altLang="ko-KR" sz="2300" b="1" dirty="0" smtClean="0">
              <a:solidFill>
                <a:srgbClr val="0000FF"/>
              </a:solidFill>
              <a:latin typeface="+mj-lt"/>
              <a:ea typeface="경기천년제목 Light"/>
            </a:endParaRPr>
          </a:p>
          <a:p>
            <a:pPr defTabSz="1371578"/>
            <a:endParaRPr lang="en-US" altLang="ko-KR" sz="2300" b="1" dirty="0">
              <a:solidFill>
                <a:srgbClr val="0000FF"/>
              </a:solidFill>
              <a:latin typeface="+mj-lt"/>
              <a:ea typeface="경기천년제목 Light"/>
            </a:endParaRPr>
          </a:p>
          <a:p>
            <a:pPr algn="ctr" defTabSz="1371578"/>
            <a:endParaRPr lang="en-US" altLang="ko-KR" sz="1200" b="1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ctr" defTabSz="1371578"/>
            <a:r>
              <a:rPr lang="en-US" altLang="ko-KR" sz="2800" b="1" dirty="0" smtClean="0">
                <a:solidFill>
                  <a:srgbClr val="3A3838"/>
                </a:solidFill>
                <a:latin typeface="+mj-lt"/>
                <a:ea typeface="경기천년제목 Light"/>
              </a:rPr>
              <a:t>&lt;</a:t>
            </a:r>
            <a:r>
              <a:rPr lang="ko-KR" altLang="en-US" sz="2800" b="1" dirty="0" smtClean="0">
                <a:solidFill>
                  <a:srgbClr val="3A3838"/>
                </a:solidFill>
                <a:latin typeface="+mj-lt"/>
                <a:ea typeface="경기천년제목 Light"/>
              </a:rPr>
              <a:t>동 기간 광명시 보증공급 실적</a:t>
            </a:r>
            <a:r>
              <a:rPr lang="en-US" altLang="ko-KR" sz="2800" b="1" dirty="0" smtClean="0">
                <a:solidFill>
                  <a:srgbClr val="3A3838"/>
                </a:solidFill>
                <a:latin typeface="+mj-lt"/>
                <a:ea typeface="경기천년제목 Light"/>
              </a:rPr>
              <a:t>&gt;</a:t>
            </a:r>
          </a:p>
          <a:p>
            <a:pPr algn="ctr" defTabSz="1371578"/>
            <a:endParaRPr lang="en-US" altLang="ko-KR" sz="1200" b="1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r>
              <a:rPr lang="en-US" altLang="ko-KR" sz="2000" dirty="0">
                <a:solidFill>
                  <a:srgbClr val="3A3838"/>
                </a:solidFill>
                <a:latin typeface="+mj-lt"/>
                <a:ea typeface="경기천년제목 Light"/>
              </a:rPr>
              <a:t>(</a:t>
            </a:r>
            <a:r>
              <a:rPr lang="ko-KR" altLang="en-US" sz="20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기간 </a:t>
            </a:r>
            <a:r>
              <a:rPr lang="en-US" altLang="ko-KR" sz="2000" dirty="0">
                <a:solidFill>
                  <a:srgbClr val="3A3838"/>
                </a:solidFill>
                <a:latin typeface="+mj-lt"/>
                <a:ea typeface="경기천년제목 Light"/>
              </a:rPr>
              <a:t>: `</a:t>
            </a:r>
            <a:r>
              <a:rPr lang="en-US" altLang="ko-KR" sz="20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20.01.01 </a:t>
            </a:r>
            <a:r>
              <a:rPr lang="en-US" altLang="ko-KR" sz="2000" dirty="0">
                <a:solidFill>
                  <a:srgbClr val="3A3838"/>
                </a:solidFill>
                <a:latin typeface="+mj-lt"/>
                <a:ea typeface="경기천년제목 Light"/>
              </a:rPr>
              <a:t>~ 05.08</a:t>
            </a:r>
            <a:r>
              <a:rPr lang="en-US" altLang="ko-KR" sz="2000" dirty="0" smtClean="0">
                <a:solidFill>
                  <a:srgbClr val="3A3838"/>
                </a:solidFill>
                <a:latin typeface="+mj-lt"/>
                <a:ea typeface="경기천년제목 Light"/>
              </a:rPr>
              <a:t>)</a:t>
            </a:r>
          </a:p>
          <a:p>
            <a:pPr algn="r" defTabSz="1371578"/>
            <a:endParaRPr lang="en-US" altLang="ko-KR" sz="2000" dirty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0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0" dirty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0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0" dirty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r" defTabSz="1371578"/>
            <a:endParaRPr lang="en-US" altLang="ko-KR" sz="2000" dirty="0" smtClean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just" defTabSz="1371578"/>
            <a:endParaRPr lang="en-US" altLang="ko-KR" sz="1400" dirty="0">
              <a:solidFill>
                <a:srgbClr val="3A3838"/>
              </a:solidFill>
              <a:latin typeface="+mj-lt"/>
              <a:ea typeface="경기천년제목 Light"/>
            </a:endParaRPr>
          </a:p>
          <a:p>
            <a:pPr algn="just" defTabSz="1371578"/>
            <a:r>
              <a:rPr lang="en-US" altLang="ko-KR" sz="2100" dirty="0" smtClean="0">
                <a:latin typeface="+mj-lt"/>
                <a:ea typeface="경기천년제목 Light"/>
              </a:rPr>
              <a:t> ※ </a:t>
            </a:r>
            <a:r>
              <a:rPr lang="en-US" altLang="ko-KR" sz="2100" dirty="0">
                <a:latin typeface="+mj-lt"/>
                <a:ea typeface="경기천년제목 Light"/>
              </a:rPr>
              <a:t>`19</a:t>
            </a:r>
            <a:r>
              <a:rPr lang="ko-KR" altLang="en-US" sz="2100" dirty="0">
                <a:latin typeface="+mj-lt"/>
                <a:ea typeface="경기천년제목 Light"/>
              </a:rPr>
              <a:t>년 </a:t>
            </a:r>
            <a:r>
              <a:rPr lang="ko-KR" altLang="en-US" sz="2100" dirty="0" smtClean="0">
                <a:latin typeface="+mj-lt"/>
                <a:ea typeface="경기천년제목 Light"/>
              </a:rPr>
              <a:t>광명시 신규 </a:t>
            </a:r>
            <a:r>
              <a:rPr lang="ko-KR" altLang="en-US" sz="2100" dirty="0">
                <a:latin typeface="+mj-lt"/>
                <a:ea typeface="경기천년제목 Light"/>
              </a:rPr>
              <a:t>보증금액 </a:t>
            </a:r>
            <a:r>
              <a:rPr lang="en-US" altLang="ko-KR" sz="2100" dirty="0">
                <a:latin typeface="+mj-lt"/>
                <a:ea typeface="경기천년제목 Light"/>
              </a:rPr>
              <a:t>: </a:t>
            </a:r>
            <a:r>
              <a:rPr lang="en-US" altLang="ko-KR" sz="2100" dirty="0" smtClean="0">
                <a:latin typeface="+mj-lt"/>
                <a:ea typeface="경기천년제목 Light"/>
              </a:rPr>
              <a:t>1,927</a:t>
            </a:r>
            <a:r>
              <a:rPr lang="ko-KR" altLang="en-US" sz="2100" dirty="0" smtClean="0">
                <a:latin typeface="+mj-lt"/>
                <a:ea typeface="경기천년제목 Light"/>
              </a:rPr>
              <a:t>건</a:t>
            </a:r>
            <a:r>
              <a:rPr lang="en-US" altLang="ko-KR" sz="2100" dirty="0">
                <a:latin typeface="+mj-lt"/>
                <a:ea typeface="경기천년제목 Light"/>
              </a:rPr>
              <a:t>, </a:t>
            </a:r>
            <a:r>
              <a:rPr lang="en-US" altLang="ko-KR" sz="2100" dirty="0" smtClean="0">
                <a:latin typeface="+mj-lt"/>
                <a:ea typeface="경기천년제목 Light"/>
              </a:rPr>
              <a:t>579</a:t>
            </a:r>
            <a:r>
              <a:rPr lang="ko-KR" altLang="en-US" sz="2100" dirty="0" err="1" smtClean="0">
                <a:latin typeface="+mj-lt"/>
                <a:ea typeface="경기천년제목 Light"/>
              </a:rPr>
              <a:t>억원</a:t>
            </a:r>
            <a:endParaRPr lang="en-US" altLang="ko-KR" sz="2100" dirty="0">
              <a:latin typeface="+mj-lt"/>
              <a:ea typeface="경기천년제목 Light"/>
            </a:endParaRPr>
          </a:p>
        </p:txBody>
      </p:sp>
      <p:sp>
        <p:nvSpPr>
          <p:cNvPr id="37" name="아래쪽 화살표 36"/>
          <p:cNvSpPr>
            <a:spLocks noChangeArrowheads="1"/>
          </p:cNvSpPr>
          <p:nvPr/>
        </p:nvSpPr>
        <p:spPr bwMode="auto">
          <a:xfrm rot="16200000">
            <a:off x="9753602" y="5295898"/>
            <a:ext cx="1142999" cy="381001"/>
          </a:xfrm>
          <a:prstGeom prst="downArrow">
            <a:avLst>
              <a:gd name="adj1" fmla="val 50000"/>
              <a:gd name="adj2" fmla="val 49489"/>
            </a:avLst>
          </a:prstGeom>
          <a:solidFill>
            <a:schemeClr val="accent2"/>
          </a:solidFill>
          <a:ln w="6350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>
              <a:solidFill>
                <a:schemeClr val="bg2">
                  <a:lumMod val="50000"/>
                </a:schemeClr>
              </a:solidFill>
              <a:latin typeface="Tahoma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05300"/>
              </p:ext>
            </p:extLst>
          </p:nvPr>
        </p:nvGraphicFramePr>
        <p:xfrm>
          <a:off x="10972800" y="3200083"/>
          <a:ext cx="6172200" cy="952817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41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건 수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kern="120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금 액</a:t>
                      </a:r>
                      <a:endParaRPr lang="ko-KR" altLang="en-US" sz="2400" b="1" kern="120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56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104,807</a:t>
                      </a:r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건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2</a:t>
                      </a:r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조 </a:t>
                      </a:r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9,914</a:t>
                      </a:r>
                      <a:r>
                        <a:rPr lang="ko-KR" altLang="en-US" sz="2400" b="1" kern="1200" dirty="0" err="1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억원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46773"/>
              </p:ext>
            </p:extLst>
          </p:nvPr>
        </p:nvGraphicFramePr>
        <p:xfrm>
          <a:off x="10972800" y="7048500"/>
          <a:ext cx="6172200" cy="1828800"/>
        </p:xfrm>
        <a:graphic>
          <a:graphicData uri="http://schemas.openxmlformats.org/drawingml/2006/table">
            <a:tbl>
              <a:tblPr/>
              <a:tblGrid>
                <a:gridCol w="1543050"/>
                <a:gridCol w="2266950"/>
                <a:gridCol w="2362200"/>
              </a:tblGrid>
              <a:tr h="41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구 분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건 수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kern="120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금 액</a:t>
                      </a:r>
                      <a:endParaRPr lang="ko-KR" altLang="en-US" sz="2400" b="1" kern="120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520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kern="120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중소기업</a:t>
                      </a:r>
                      <a:endParaRPr lang="ko-KR" altLang="en-US" sz="2400" b="1" kern="120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50</a:t>
                      </a:r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건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37</a:t>
                      </a:r>
                      <a:r>
                        <a:rPr lang="ko-KR" altLang="en-US" sz="2400" b="1" kern="1200" dirty="0" err="1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억원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9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kern="120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소상공인</a:t>
                      </a:r>
                      <a:endParaRPr lang="ko-KR" altLang="en-US" sz="2400" b="1" kern="120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2,431</a:t>
                      </a:r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건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689</a:t>
                      </a:r>
                      <a:r>
                        <a:rPr lang="ko-KR" altLang="en-US" sz="2400" b="1" kern="1200" dirty="0" err="1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억원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20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합 계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2,481</a:t>
                      </a:r>
                      <a:r>
                        <a:rPr lang="ko-KR" altLang="en-US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건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kern="1200" dirty="0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726</a:t>
                      </a:r>
                      <a:r>
                        <a:rPr lang="ko-KR" altLang="en-US" sz="2400" b="1" kern="1200" dirty="0" err="1" smtClean="0">
                          <a:solidFill>
                            <a:srgbClr val="3A3838"/>
                          </a:solidFill>
                          <a:latin typeface="+mj-lt"/>
                          <a:ea typeface="경기천년제목 Light"/>
                          <a:cs typeface="+mn-cs"/>
                        </a:rPr>
                        <a:t>억원</a:t>
                      </a:r>
                      <a:endParaRPr lang="ko-KR" altLang="en-US" sz="2400" b="1" kern="1200" dirty="0">
                        <a:solidFill>
                          <a:srgbClr val="3A3838"/>
                        </a:solidFill>
                        <a:latin typeface="+mj-lt"/>
                        <a:ea typeface="경기천년제목 Ligh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5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563868" y="635951"/>
            <a:ext cx="17145000" cy="90033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33090958" cy="1677851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090957" cy="16778514"/>
            </a:xfrm>
            <a:custGeom>
              <a:avLst/>
              <a:gdLst/>
              <a:ahLst/>
              <a:cxnLst/>
              <a:rect l="l" t="t" r="r" b="b"/>
              <a:pathLst>
                <a:path w="33090957" h="16778514">
                  <a:moveTo>
                    <a:pt x="0" y="0"/>
                  </a:moveTo>
                  <a:lnTo>
                    <a:pt x="0" y="16778514"/>
                  </a:lnTo>
                  <a:lnTo>
                    <a:pt x="33090957" y="16778514"/>
                  </a:lnTo>
                  <a:lnTo>
                    <a:pt x="33090957" y="0"/>
                  </a:lnTo>
                  <a:lnTo>
                    <a:pt x="0" y="0"/>
                  </a:lnTo>
                  <a:close/>
                  <a:moveTo>
                    <a:pt x="33029999" y="16717555"/>
                  </a:moveTo>
                  <a:lnTo>
                    <a:pt x="59690" y="16717555"/>
                  </a:lnTo>
                  <a:lnTo>
                    <a:pt x="59690" y="59690"/>
                  </a:lnTo>
                  <a:lnTo>
                    <a:pt x="33029999" y="59690"/>
                  </a:lnTo>
                  <a:lnTo>
                    <a:pt x="33029999" y="16717555"/>
                  </a:lnTo>
                  <a:close/>
                </a:path>
              </a:pathLst>
            </a:custGeom>
            <a:solidFill>
              <a:srgbClr val="241D27"/>
            </a:solidFill>
          </p:spPr>
        </p: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E28BB8C9-86E5-483B-8BBE-50B122BD5F76}"/>
              </a:ext>
            </a:extLst>
          </p:cNvPr>
          <p:cNvSpPr/>
          <p:nvPr/>
        </p:nvSpPr>
        <p:spPr>
          <a:xfrm>
            <a:off x="333214" y="309926"/>
            <a:ext cx="3429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ko-KR" altLang="en-US" sz="3000" b="1" smtClean="0"/>
              <a:t>정부 정책방향</a:t>
            </a:r>
            <a:endParaRPr lang="ko-KR" altLang="en-US" sz="3000" b="1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95BD1F46-B597-4DE0-81C0-6A86276C960C}"/>
              </a:ext>
            </a:extLst>
          </p:cNvPr>
          <p:cNvSpPr/>
          <p:nvPr/>
        </p:nvSpPr>
        <p:spPr>
          <a:xfrm>
            <a:off x="14525786" y="309926"/>
            <a:ext cx="3429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en-US" altLang="ko-KR" sz="3000" b="1" smtClean="0">
                <a:solidFill>
                  <a:schemeClr val="tx1"/>
                </a:solidFill>
              </a:rPr>
              <a:t>02 </a:t>
            </a:r>
            <a:r>
              <a:rPr lang="ko-KR" altLang="en-US" sz="3000" b="1" smtClean="0">
                <a:solidFill>
                  <a:schemeClr val="tx1"/>
                </a:solidFill>
              </a:rPr>
              <a:t>금융지원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D4052E1-928B-4ADD-8946-66A3C4536EBA}"/>
              </a:ext>
            </a:extLst>
          </p:cNvPr>
          <p:cNvSpPr txBox="1"/>
          <p:nvPr/>
        </p:nvSpPr>
        <p:spPr>
          <a:xfrm>
            <a:off x="914400" y="1104900"/>
            <a:ext cx="8534400" cy="584773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ko-KR" altLang="en-US" sz="3200" b="1" smtClean="0"/>
              <a:t>▣ 정부 정책방향</a:t>
            </a:r>
            <a:r>
              <a:rPr lang="en-US" altLang="ko-KR" sz="3200" b="1" smtClean="0"/>
              <a:t> </a:t>
            </a:r>
            <a:r>
              <a:rPr lang="ko-KR" altLang="en-US" sz="3200" b="1" smtClean="0"/>
              <a:t>변화 </a:t>
            </a:r>
            <a:r>
              <a:rPr lang="en-US" altLang="ko-KR" sz="3200" b="1" smtClean="0"/>
              <a:t>– </a:t>
            </a:r>
            <a:r>
              <a:rPr lang="ko-KR" altLang="en-US" sz="3200" b="1" smtClean="0">
                <a:solidFill>
                  <a:srgbClr val="0033CC"/>
                </a:solidFill>
              </a:rPr>
              <a:t>소상공인 금융지원</a:t>
            </a:r>
            <a:endParaRPr lang="ko-KR" altLang="en-US" sz="3200" dirty="0">
              <a:solidFill>
                <a:srgbClr val="0033CC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9448800" y="2154122"/>
            <a:ext cx="7924800" cy="7256577"/>
          </a:xfrm>
          <a:prstGeom prst="roundRect">
            <a:avLst>
              <a:gd name="adj" fmla="val 7949"/>
            </a:avLst>
          </a:prstGeom>
          <a:solidFill>
            <a:schemeClr val="bg1"/>
          </a:solidFill>
          <a:ln w="38100">
            <a:solidFill>
              <a:srgbClr val="2D5A9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육각형 25"/>
          <p:cNvSpPr/>
          <p:nvPr/>
        </p:nvSpPr>
        <p:spPr>
          <a:xfrm>
            <a:off x="10134600" y="1790700"/>
            <a:ext cx="6591300" cy="726846"/>
          </a:xfrm>
          <a:prstGeom prst="hexagon">
            <a:avLst>
              <a:gd name="adj" fmla="val 45786"/>
              <a:gd name="vf" fmla="val 115470"/>
            </a:avLst>
          </a:prstGeom>
          <a:solidFill>
            <a:srgbClr val="2D5A9B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/>
              <a:t>2</a:t>
            </a:r>
            <a:r>
              <a:rPr lang="ko-KR" altLang="en-US" sz="2800" b="1" smtClean="0"/>
              <a:t>차 금융지원</a:t>
            </a:r>
            <a:r>
              <a:rPr lang="ko-KR" altLang="en-US" sz="2800" b="1"/>
              <a:t>프로그램</a:t>
            </a:r>
            <a:r>
              <a:rPr lang="ko-KR" altLang="en-US" sz="2800" b="1" smtClean="0"/>
              <a:t> </a:t>
            </a:r>
            <a:r>
              <a:rPr lang="en-US" altLang="ko-KR" sz="2000" b="1" smtClean="0">
                <a:solidFill>
                  <a:srgbClr val="FFFF00"/>
                </a:solidFill>
                <a:latin typeface="+mj-lt"/>
              </a:rPr>
              <a:t>(5/18</a:t>
            </a:r>
            <a:r>
              <a:rPr lang="ko-KR" altLang="en-US" sz="2000" b="1" smtClean="0">
                <a:solidFill>
                  <a:srgbClr val="FFFF00"/>
                </a:solidFill>
                <a:latin typeface="+mj-lt"/>
              </a:rPr>
              <a:t>예정</a:t>
            </a:r>
            <a:r>
              <a:rPr lang="en-US" altLang="ko-KR" sz="2000" b="1">
                <a:solidFill>
                  <a:srgbClr val="FFFF00"/>
                </a:solidFill>
                <a:latin typeface="+mj-lt"/>
              </a:rPr>
              <a:t>)</a:t>
            </a:r>
            <a:endParaRPr lang="ko-KR" altLang="en-US" sz="2000" b="1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0" name="오른쪽 화살표 39"/>
          <p:cNvSpPr/>
          <p:nvPr/>
        </p:nvSpPr>
        <p:spPr>
          <a:xfrm>
            <a:off x="8204200" y="4931668"/>
            <a:ext cx="1051276" cy="1050032"/>
          </a:xfrm>
          <a:prstGeom prst="rightArrow">
            <a:avLst>
              <a:gd name="adj1" fmla="val 50000"/>
              <a:gd name="adj2" fmla="val 45591"/>
            </a:avLst>
          </a:prstGeom>
          <a:gradFill flip="none" rotWithShape="1">
            <a:gsLst>
              <a:gs pos="0">
                <a:schemeClr val="accent2"/>
              </a:gs>
              <a:gs pos="9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838200" y="2183108"/>
            <a:ext cx="7119478" cy="7227592"/>
          </a:xfrm>
          <a:prstGeom prst="roundRect">
            <a:avLst>
              <a:gd name="adj" fmla="val 7949"/>
            </a:avLst>
          </a:prstGeom>
          <a:solidFill>
            <a:schemeClr val="bg1"/>
          </a:solidFill>
          <a:ln w="38100">
            <a:solidFill>
              <a:srgbClr val="4472C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육각형 45"/>
          <p:cNvSpPr/>
          <p:nvPr/>
        </p:nvSpPr>
        <p:spPr>
          <a:xfrm>
            <a:off x="1142999" y="1825854"/>
            <a:ext cx="6477001" cy="726846"/>
          </a:xfrm>
          <a:prstGeom prst="hexagon">
            <a:avLst>
              <a:gd name="adj" fmla="val 45786"/>
              <a:gd name="vf" fmla="val 115470"/>
            </a:avLst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smtClean="0">
                <a:latin typeface="+mj-lt"/>
              </a:rPr>
              <a:t>1</a:t>
            </a:r>
            <a:r>
              <a:rPr lang="ko-KR" altLang="en-US" sz="2800" b="1" smtClean="0">
                <a:latin typeface="+mj-lt"/>
              </a:rPr>
              <a:t>차 금융지원프로그램 </a:t>
            </a:r>
            <a:r>
              <a:rPr lang="en-US" altLang="ko-KR" sz="2000" b="1" smtClean="0">
                <a:solidFill>
                  <a:srgbClr val="FFFF00"/>
                </a:solidFill>
                <a:latin typeface="+mj-lt"/>
              </a:rPr>
              <a:t>(</a:t>
            </a:r>
            <a:r>
              <a:rPr lang="ko-KR" altLang="en-US" sz="2000" b="1" smtClean="0">
                <a:solidFill>
                  <a:srgbClr val="FFFF00"/>
                </a:solidFill>
                <a:latin typeface="+mj-lt"/>
              </a:rPr>
              <a:t>소진임박</a:t>
            </a:r>
            <a:r>
              <a:rPr lang="en-US" altLang="ko-KR" sz="2000" b="1" smtClean="0">
                <a:solidFill>
                  <a:srgbClr val="FFFF00"/>
                </a:solidFill>
                <a:latin typeface="+mj-lt"/>
              </a:rPr>
              <a:t>)</a:t>
            </a:r>
            <a:endParaRPr lang="ko-KR" altLang="en-US" sz="2500" b="1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2705100"/>
            <a:ext cx="73279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109200" y="2848570"/>
            <a:ext cx="3657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700" smtClean="0">
                <a:latin typeface="HY헤드라인M" pitchFamily="18" charset="-127"/>
                <a:ea typeface="HY헤드라인M" pitchFamily="18" charset="-127"/>
              </a:rPr>
              <a:t>소상공인 </a:t>
            </a:r>
            <a:r>
              <a:rPr lang="en-US" altLang="ko-KR" sz="270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700" smtClean="0">
                <a:latin typeface="HY헤드라인M" pitchFamily="18" charset="-127"/>
                <a:ea typeface="HY헤드라인M" pitchFamily="18" charset="-127"/>
              </a:rPr>
              <a:t>차</a:t>
            </a:r>
            <a:endParaRPr lang="en-US" altLang="ko-KR" sz="2700" smtClean="0"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700" smtClean="0">
                <a:latin typeface="HY헤드라인M" pitchFamily="18" charset="-127"/>
                <a:ea typeface="HY헤드라인M" pitchFamily="18" charset="-127"/>
              </a:rPr>
              <a:t>금융지원프로그램</a:t>
            </a:r>
            <a:endParaRPr lang="ko-KR" altLang="en-US" sz="27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833600" y="3030091"/>
            <a:ext cx="190500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90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900" smtClean="0">
                <a:latin typeface="HY헤드라인M" pitchFamily="18" charset="-127"/>
                <a:ea typeface="HY헤드라인M" pitchFamily="18" charset="-127"/>
              </a:rPr>
              <a:t>조원</a:t>
            </a:r>
            <a:endParaRPr lang="ko-KR" altLang="en-US" sz="29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2199" y="3020348"/>
            <a:ext cx="675639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mtClean="0"/>
          </a:p>
          <a:p>
            <a:endParaRPr lang="en-US" altLang="ko-KR"/>
          </a:p>
          <a:p>
            <a:endParaRPr lang="en-US" altLang="ko-KR" smtClean="0"/>
          </a:p>
          <a:p>
            <a:endParaRPr lang="en-US" altLang="ko-KR" sz="1200"/>
          </a:p>
          <a:p>
            <a:pPr>
              <a:lnSpc>
                <a:spcPct val="150000"/>
              </a:lnSpc>
            </a:pPr>
            <a:r>
              <a:rPr lang="en-US" altLang="ko-KR" sz="2200" b="1" smtClean="0">
                <a:latin typeface="+mj-lt"/>
              </a:rPr>
              <a:t>(</a:t>
            </a:r>
            <a:r>
              <a:rPr lang="ko-KR" altLang="en-US" sz="2200" b="1" smtClean="0">
                <a:latin typeface="+mj-lt"/>
              </a:rPr>
              <a:t>지원개요</a:t>
            </a:r>
            <a:r>
              <a:rPr lang="en-US" altLang="ko-KR" sz="2200" b="1" smtClean="0">
                <a:latin typeface="+mj-lt"/>
              </a:rPr>
              <a:t>) </a:t>
            </a:r>
            <a:r>
              <a:rPr lang="ko-KR" altLang="en-US" sz="2200" b="1" smtClean="0">
                <a:latin typeface="+mj-lt"/>
              </a:rPr>
              <a:t>아래 기관을 통한 </a:t>
            </a:r>
            <a:r>
              <a:rPr lang="ko-KR" altLang="en-US" sz="2200" b="1" smtClean="0">
                <a:solidFill>
                  <a:srgbClr val="0000FF"/>
                </a:solidFill>
                <a:latin typeface="+mj-lt"/>
              </a:rPr>
              <a:t>초저금리</a:t>
            </a:r>
            <a:r>
              <a:rPr lang="en-US" altLang="ko-KR" sz="2200" b="1" smtClean="0">
                <a:solidFill>
                  <a:srgbClr val="0000FF"/>
                </a:solidFill>
                <a:latin typeface="+mj-lt"/>
              </a:rPr>
              <a:t>* </a:t>
            </a:r>
            <a:r>
              <a:rPr lang="ko-KR" altLang="en-US" sz="2200" b="1" smtClean="0">
                <a:solidFill>
                  <a:srgbClr val="0000FF"/>
                </a:solidFill>
                <a:latin typeface="+mj-lt"/>
              </a:rPr>
              <a:t>자금 지원</a:t>
            </a:r>
            <a:endParaRPr lang="en-US" altLang="ko-KR" sz="2200" b="1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2200" b="1">
                <a:latin typeface="+mj-lt"/>
              </a:rPr>
              <a:t>  </a:t>
            </a:r>
            <a:r>
              <a:rPr lang="en-US" altLang="ko-KR" sz="2200" b="1" smtClean="0">
                <a:latin typeface="+mj-lt"/>
              </a:rPr>
              <a:t> 1. </a:t>
            </a:r>
            <a:r>
              <a:rPr lang="ko-KR" altLang="en-US" sz="2200" b="1" smtClean="0">
                <a:latin typeface="+mj-lt"/>
              </a:rPr>
              <a:t>시중은행 이차보전 대출 </a:t>
            </a:r>
            <a:r>
              <a:rPr lang="en-US" altLang="ko-KR" sz="2200" b="1" smtClean="0">
                <a:latin typeface="+mj-lt"/>
              </a:rPr>
              <a:t>(5.5</a:t>
            </a:r>
            <a:r>
              <a:rPr lang="ko-KR" altLang="en-US" sz="2200" b="1" smtClean="0">
                <a:latin typeface="+mj-lt"/>
              </a:rPr>
              <a:t>조원</a:t>
            </a:r>
            <a:r>
              <a:rPr lang="en-US" altLang="ko-KR" sz="2200" b="1" smtClean="0">
                <a:latin typeface="+mj-lt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>
                <a:latin typeface="+mj-lt"/>
              </a:rPr>
              <a:t> </a:t>
            </a:r>
            <a:r>
              <a:rPr lang="en-US" altLang="ko-KR" sz="2200" b="1" smtClean="0">
                <a:latin typeface="+mj-lt"/>
              </a:rPr>
              <a:t>  2. </a:t>
            </a:r>
            <a:r>
              <a:rPr lang="ko-KR" altLang="en-US" sz="2200" b="1" smtClean="0">
                <a:latin typeface="+mj-lt"/>
              </a:rPr>
              <a:t>지</a:t>
            </a:r>
            <a:r>
              <a:rPr lang="ko-KR" altLang="en-US" sz="2200" b="1">
                <a:latin typeface="+mj-lt"/>
              </a:rPr>
              <a:t>역</a:t>
            </a:r>
            <a:r>
              <a:rPr lang="ko-KR" altLang="en-US" sz="2200" b="1" smtClean="0">
                <a:latin typeface="+mj-lt"/>
              </a:rPr>
              <a:t>신용보증재단 위탁보증 </a:t>
            </a:r>
            <a:r>
              <a:rPr lang="en-US" altLang="ko-KR" sz="2200" b="1" smtClean="0">
                <a:latin typeface="+mj-lt"/>
              </a:rPr>
              <a:t>(7.8</a:t>
            </a:r>
            <a:r>
              <a:rPr lang="ko-KR" altLang="en-US" sz="2200" b="1" smtClean="0">
                <a:latin typeface="+mj-lt"/>
              </a:rPr>
              <a:t>조원</a:t>
            </a:r>
            <a:r>
              <a:rPr lang="en-US" altLang="ko-KR" sz="2200" b="1" smtClean="0">
                <a:latin typeface="+mj-lt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>
                <a:latin typeface="+mj-lt"/>
              </a:rPr>
              <a:t>   3. </a:t>
            </a:r>
            <a:r>
              <a:rPr lang="ko-KR" altLang="en-US" sz="2200" b="1" smtClean="0">
                <a:latin typeface="+mj-lt"/>
              </a:rPr>
              <a:t>소진공 정책자금 </a:t>
            </a:r>
            <a:r>
              <a:rPr lang="en-US" altLang="ko-KR" sz="2200" b="1" smtClean="0">
                <a:latin typeface="+mj-lt"/>
              </a:rPr>
              <a:t>(3.1</a:t>
            </a:r>
            <a:r>
              <a:rPr lang="ko-KR" altLang="en-US" sz="2200" b="1" smtClean="0">
                <a:latin typeface="+mj-lt"/>
              </a:rPr>
              <a:t>조원</a:t>
            </a:r>
            <a:r>
              <a:rPr lang="en-US" altLang="ko-KR" sz="2200" b="1" smtClean="0">
                <a:latin typeface="+mj-lt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>
                <a:latin typeface="+mj-lt"/>
              </a:rPr>
              <a:t>(</a:t>
            </a:r>
            <a:r>
              <a:rPr lang="ko-KR" altLang="en-US" sz="2200" b="1" smtClean="0">
                <a:latin typeface="+mj-lt"/>
              </a:rPr>
              <a:t>지원기간</a:t>
            </a:r>
            <a:r>
              <a:rPr lang="en-US" altLang="ko-KR" sz="2200" b="1" smtClean="0">
                <a:latin typeface="+mj-lt"/>
              </a:rPr>
              <a:t>) ~ 5/15 </a:t>
            </a:r>
            <a:r>
              <a:rPr lang="ko-KR" altLang="en-US" sz="2200" b="1" smtClean="0">
                <a:latin typeface="+mj-lt"/>
              </a:rPr>
              <a:t>종료 예정       </a:t>
            </a:r>
            <a:r>
              <a:rPr lang="en-US" altLang="ko-KR" sz="1900" b="1" smtClean="0">
                <a:solidFill>
                  <a:srgbClr val="0000FF"/>
                </a:solidFill>
                <a:latin typeface="+mj-lt"/>
              </a:rPr>
              <a:t>* </a:t>
            </a:r>
            <a:r>
              <a:rPr lang="ko-KR" altLang="en-US" sz="1900" b="1" smtClean="0">
                <a:solidFill>
                  <a:srgbClr val="0000FF"/>
                </a:solidFill>
                <a:latin typeface="+mj-lt"/>
              </a:rPr>
              <a:t>대출금리 약 </a:t>
            </a:r>
            <a:r>
              <a:rPr lang="en-US" altLang="ko-KR" sz="1900" b="1" smtClean="0">
                <a:solidFill>
                  <a:srgbClr val="0000FF"/>
                </a:solidFill>
                <a:latin typeface="+mj-lt"/>
              </a:rPr>
              <a:t>1.5%</a:t>
            </a:r>
          </a:p>
        </p:txBody>
      </p:sp>
      <p:pic>
        <p:nvPicPr>
          <p:cNvPr id="5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755900"/>
            <a:ext cx="69469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1181100" y="2886670"/>
            <a:ext cx="3505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700" smtClean="0">
                <a:latin typeface="HY헤드라인M" pitchFamily="18" charset="-127"/>
                <a:ea typeface="HY헤드라인M" pitchFamily="18" charset="-127"/>
              </a:rPr>
              <a:t>소상공인 </a:t>
            </a:r>
            <a:r>
              <a:rPr lang="en-US" altLang="ko-KR" sz="270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700" smtClean="0">
                <a:latin typeface="HY헤드라인M" pitchFamily="18" charset="-127"/>
                <a:ea typeface="HY헤드라인M" pitchFamily="18" charset="-127"/>
              </a:rPr>
              <a:t>차</a:t>
            </a:r>
            <a:endParaRPr lang="en-US" altLang="ko-KR" sz="2700" smtClean="0"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700" smtClean="0">
                <a:latin typeface="HY헤드라인M" pitchFamily="18" charset="-127"/>
                <a:ea typeface="HY헤드라인M" pitchFamily="18" charset="-127"/>
              </a:rPr>
              <a:t>금융지원프로그램</a:t>
            </a:r>
            <a:endParaRPr lang="ko-KR" altLang="en-US" sz="27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38800" y="3079030"/>
            <a:ext cx="1905000" cy="538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900" smtClean="0">
                <a:latin typeface="HY헤드라인M" pitchFamily="18" charset="-127"/>
                <a:ea typeface="HY헤드라인M" pitchFamily="18" charset="-127"/>
              </a:rPr>
              <a:t>16.4</a:t>
            </a:r>
            <a:r>
              <a:rPr lang="ko-KR" altLang="en-US" sz="2900" smtClean="0">
                <a:latin typeface="HY헤드라인M" pitchFamily="18" charset="-127"/>
                <a:ea typeface="HY헤드라인M" pitchFamily="18" charset="-127"/>
              </a:rPr>
              <a:t>조원</a:t>
            </a:r>
            <a:endParaRPr lang="ko-KR" altLang="en-US" sz="29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9" name="AutoShape 3"/>
          <p:cNvSpPr>
            <a:spLocks noChangeArrowheads="1"/>
          </p:cNvSpPr>
          <p:nvPr/>
        </p:nvSpPr>
        <p:spPr bwMode="gray">
          <a:xfrm>
            <a:off x="1066800" y="6870700"/>
            <a:ext cx="6629400" cy="2311400"/>
          </a:xfrm>
          <a:prstGeom prst="roundRect">
            <a:avLst>
              <a:gd name="adj" fmla="val 6154"/>
            </a:avLst>
          </a:prstGeom>
          <a:solidFill>
            <a:schemeClr val="accent1">
              <a:lumMod val="20000"/>
              <a:lumOff val="80000"/>
              <a:alpha val="44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t"/>
          <a:lstStyle/>
          <a:p>
            <a:pPr defTabSz="1371578"/>
            <a:r>
              <a:rPr lang="en-US" altLang="ko-KR" sz="2500" b="1" dirty="0" smtClean="0">
                <a:latin typeface="경기천년제목 Light"/>
                <a:ea typeface="경기천년제목 Light"/>
              </a:rPr>
              <a:t>※ </a:t>
            </a:r>
            <a:r>
              <a:rPr lang="ko-KR" altLang="en-US" sz="2500" b="1" dirty="0" smtClean="0">
                <a:latin typeface="+mj-lt"/>
                <a:ea typeface="경기천년제목 Light"/>
              </a:rPr>
              <a:t>아쉬운 점</a:t>
            </a:r>
            <a:endParaRPr lang="en-US" altLang="ko-KR" sz="2500" b="1" dirty="0" smtClean="0">
              <a:latin typeface="+mj-lt"/>
              <a:ea typeface="경기천년제목 Light"/>
            </a:endParaRPr>
          </a:p>
          <a:p>
            <a:pPr defTabSz="1371578"/>
            <a:endParaRPr lang="en-US" altLang="ko-KR" sz="500" b="1" dirty="0" smtClean="0">
              <a:latin typeface="+mj-lt"/>
              <a:ea typeface="경기천년제목 Light"/>
            </a:endParaRPr>
          </a:p>
          <a:p>
            <a:pPr defTabSz="1371578"/>
            <a:r>
              <a:rPr lang="en-US" altLang="ko-KR" sz="2500" b="1" dirty="0">
                <a:solidFill>
                  <a:srgbClr val="0000FF"/>
                </a:solidFill>
                <a:latin typeface="+mj-lt"/>
                <a:ea typeface="경기천년제목 Light"/>
              </a:rPr>
              <a:t> </a:t>
            </a:r>
            <a:r>
              <a:rPr lang="en-US" altLang="ko-KR" sz="25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 - </a:t>
            </a:r>
            <a:r>
              <a:rPr lang="ko-KR" altLang="en-US" sz="2500" b="1" dirty="0" err="1" smtClean="0">
                <a:solidFill>
                  <a:srgbClr val="0000FF"/>
                </a:solidFill>
                <a:latin typeface="+mj-lt"/>
                <a:ea typeface="경기천년제목 Light"/>
              </a:rPr>
              <a:t>소진공</a:t>
            </a:r>
            <a:r>
              <a:rPr lang="ko-KR" altLang="en-US" sz="25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 및 지역재단 중심의 대출 수요 집중</a:t>
            </a:r>
            <a:endParaRPr lang="en-US" altLang="ko-KR" sz="2500" b="1" dirty="0" smtClean="0">
              <a:solidFill>
                <a:srgbClr val="0000FF"/>
              </a:solidFill>
              <a:latin typeface="+mj-lt"/>
              <a:ea typeface="경기천년제목 Light"/>
            </a:endParaRPr>
          </a:p>
          <a:p>
            <a:pPr defTabSz="1371578"/>
            <a:r>
              <a:rPr lang="en-US" altLang="ko-KR" sz="2500" b="1" dirty="0" smtClean="0">
                <a:latin typeface="+mj-lt"/>
                <a:ea typeface="경기천년제목 Light"/>
              </a:rPr>
              <a:t>  </a:t>
            </a:r>
            <a:r>
              <a:rPr lang="ko-KR" altLang="en-US" sz="2500" dirty="0" smtClean="0"/>
              <a:t>⇒</a:t>
            </a:r>
            <a:r>
              <a:rPr lang="en-US" altLang="ko-KR" sz="2500" b="1" dirty="0">
                <a:latin typeface="+mj-lt"/>
                <a:ea typeface="경기천년제목 Light"/>
              </a:rPr>
              <a:t> </a:t>
            </a:r>
            <a:r>
              <a:rPr lang="ko-KR" altLang="en-US" sz="2500" b="1" dirty="0" smtClean="0">
                <a:latin typeface="+mj-lt"/>
                <a:ea typeface="경기천년제목 Light"/>
              </a:rPr>
              <a:t>병목현상 발생 </a:t>
            </a:r>
            <a:r>
              <a:rPr lang="en-US" altLang="ko-KR" sz="2500" b="1" dirty="0" smtClean="0">
                <a:latin typeface="+mj-lt"/>
                <a:ea typeface="경기천년제목 Light"/>
              </a:rPr>
              <a:t>(</a:t>
            </a:r>
            <a:r>
              <a:rPr lang="ko-KR" altLang="en-US" sz="2500" b="1" dirty="0">
                <a:ea typeface="경기천년제목 Light"/>
              </a:rPr>
              <a:t>심사 지연 </a:t>
            </a:r>
            <a:r>
              <a:rPr lang="ko-KR" altLang="en-US" sz="2500" b="1" dirty="0" smtClean="0">
                <a:ea typeface="경기천년제목 Light"/>
              </a:rPr>
              <a:t>및 </a:t>
            </a:r>
            <a:r>
              <a:rPr lang="ko-KR" altLang="en-US" sz="2500" b="1" dirty="0" smtClean="0">
                <a:latin typeface="+mj-lt"/>
                <a:ea typeface="경기천년제목 Light"/>
              </a:rPr>
              <a:t>대기 시간 증가</a:t>
            </a:r>
            <a:r>
              <a:rPr lang="en-US" altLang="ko-KR" sz="2500" b="1" dirty="0" smtClean="0">
                <a:latin typeface="+mj-lt"/>
                <a:ea typeface="경기천년제목 Light"/>
              </a:rPr>
              <a:t>)</a:t>
            </a:r>
          </a:p>
          <a:p>
            <a:pPr defTabSz="1371578"/>
            <a:endParaRPr lang="en-US" altLang="ko-KR" sz="700" b="1" dirty="0" smtClean="0">
              <a:ea typeface="경기천년제목 Light"/>
            </a:endParaRPr>
          </a:p>
          <a:p>
            <a:pPr defTabSz="1371578"/>
            <a:r>
              <a:rPr lang="en-US" altLang="ko-KR" sz="2500" b="1" dirty="0" smtClean="0">
                <a:solidFill>
                  <a:srgbClr val="0000FF"/>
                </a:solidFill>
                <a:ea typeface="경기천년제목 Light"/>
              </a:rPr>
              <a:t>  </a:t>
            </a:r>
            <a:r>
              <a:rPr lang="en-US" altLang="ko-KR" sz="2500" b="1" dirty="0">
                <a:solidFill>
                  <a:srgbClr val="0000FF"/>
                </a:solidFill>
                <a:ea typeface="경기천년제목 Light"/>
              </a:rPr>
              <a:t>- </a:t>
            </a:r>
            <a:r>
              <a:rPr lang="ko-KR" altLang="en-US" sz="2500" b="1" dirty="0" err="1" smtClean="0">
                <a:solidFill>
                  <a:srgbClr val="0000FF"/>
                </a:solidFill>
                <a:ea typeface="경기천년제목 Light"/>
              </a:rPr>
              <a:t>초저금리</a:t>
            </a:r>
            <a:r>
              <a:rPr lang="ko-KR" altLang="en-US" sz="2500" b="1" dirty="0" smtClean="0">
                <a:solidFill>
                  <a:srgbClr val="0000FF"/>
                </a:solidFill>
                <a:ea typeface="경기천년제목 Light"/>
              </a:rPr>
              <a:t> 자금 지원으로 인한 가수요 촉발</a:t>
            </a:r>
            <a:endParaRPr lang="en-US" altLang="ko-KR" sz="2500" b="1" dirty="0" smtClean="0">
              <a:solidFill>
                <a:srgbClr val="0000FF"/>
              </a:solidFill>
              <a:ea typeface="경기천년제목 Light"/>
            </a:endParaRPr>
          </a:p>
          <a:p>
            <a:pPr defTabSz="1371578"/>
            <a:r>
              <a:rPr lang="en-US" altLang="ko-KR" sz="2500" b="1" dirty="0">
                <a:solidFill>
                  <a:srgbClr val="0000FF"/>
                </a:solidFill>
                <a:ea typeface="경기천년제목 Light"/>
              </a:rPr>
              <a:t> </a:t>
            </a:r>
            <a:r>
              <a:rPr lang="en-US" altLang="ko-KR" sz="2500" b="1" dirty="0" smtClean="0">
                <a:solidFill>
                  <a:srgbClr val="0000FF"/>
                </a:solidFill>
                <a:ea typeface="경기천년제목 Light"/>
              </a:rPr>
              <a:t> </a:t>
            </a:r>
            <a:r>
              <a:rPr lang="ko-KR" altLang="en-US" sz="2500" dirty="0" smtClean="0">
                <a:ea typeface="경기천년제목 Light"/>
              </a:rPr>
              <a:t>⇒</a:t>
            </a:r>
            <a:r>
              <a:rPr lang="ko-KR" altLang="en-US" sz="2500" b="1" dirty="0" smtClean="0">
                <a:ea typeface="경기천년제목 Light"/>
              </a:rPr>
              <a:t> 자금 실수요자의 자금조달 애로 발생</a:t>
            </a:r>
            <a:endParaRPr lang="ko-KR" altLang="en-US" sz="2500" b="1" dirty="0">
              <a:ea typeface="경기천년제목 Light"/>
            </a:endParaRPr>
          </a:p>
        </p:txBody>
      </p:sp>
      <p:sp>
        <p:nvSpPr>
          <p:cNvPr id="62" name="AutoShape 3"/>
          <p:cNvSpPr>
            <a:spLocks noChangeArrowheads="1"/>
          </p:cNvSpPr>
          <p:nvPr/>
        </p:nvSpPr>
        <p:spPr bwMode="gray">
          <a:xfrm>
            <a:off x="9982200" y="6972300"/>
            <a:ext cx="7010400" cy="2209800"/>
          </a:xfrm>
          <a:prstGeom prst="roundRect">
            <a:avLst>
              <a:gd name="adj" fmla="val 6154"/>
            </a:avLst>
          </a:prstGeom>
          <a:solidFill>
            <a:schemeClr val="accent1">
              <a:lumMod val="20000"/>
              <a:lumOff val="80000"/>
              <a:alpha val="44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t"/>
          <a:lstStyle/>
          <a:p>
            <a:pPr defTabSz="1371578"/>
            <a:r>
              <a:rPr lang="en-US" altLang="ko-KR" sz="2500" b="1" dirty="0" smtClean="0">
                <a:latin typeface="경기천년제목 Light"/>
                <a:ea typeface="경기천년제목 Light"/>
              </a:rPr>
              <a:t>※ 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개선사항            </a:t>
            </a:r>
            <a:r>
              <a:rPr lang="en-US" altLang="ko-KR" sz="2500" b="1" dirty="0" smtClean="0">
                <a:solidFill>
                  <a:srgbClr val="FF0000"/>
                </a:solidFill>
                <a:latin typeface="경기천년제목 Light"/>
                <a:ea typeface="경기천년제목 Light"/>
              </a:rPr>
              <a:t>“</a:t>
            </a:r>
            <a:r>
              <a:rPr lang="ko-KR" altLang="en-US" sz="2500" b="1" dirty="0" smtClean="0">
                <a:solidFill>
                  <a:srgbClr val="FF0000"/>
                </a:solidFill>
                <a:latin typeface="경기천년제목 Light"/>
                <a:ea typeface="경기천년제목 Light"/>
              </a:rPr>
              <a:t>일주일  이내  신속지원</a:t>
            </a:r>
            <a:r>
              <a:rPr lang="en-US" altLang="ko-KR" sz="2500" b="1" dirty="0" smtClean="0">
                <a:solidFill>
                  <a:srgbClr val="FF0000"/>
                </a:solidFill>
                <a:latin typeface="경기천년제목 Light"/>
                <a:ea typeface="경기천년제목 Light"/>
              </a:rPr>
              <a:t>”</a:t>
            </a:r>
            <a:endParaRPr lang="en-US" altLang="ko-KR" sz="2500" b="1" dirty="0" smtClean="0">
              <a:solidFill>
                <a:srgbClr val="FF0000"/>
              </a:solidFill>
              <a:latin typeface="+mj-lt"/>
              <a:ea typeface="경기천년제목 Light"/>
            </a:endParaRPr>
          </a:p>
          <a:p>
            <a:pPr defTabSz="1371578"/>
            <a:endParaRPr lang="en-US" altLang="ko-KR" sz="500" b="1" dirty="0" smtClean="0">
              <a:latin typeface="+mj-lt"/>
              <a:ea typeface="경기천년제목 Light"/>
            </a:endParaRPr>
          </a:p>
          <a:p>
            <a:pPr defTabSz="1371578"/>
            <a:r>
              <a:rPr lang="en-US" altLang="ko-KR" sz="2500" b="1" dirty="0">
                <a:solidFill>
                  <a:srgbClr val="0000FF"/>
                </a:solidFill>
                <a:latin typeface="+mj-lt"/>
                <a:ea typeface="경기천년제목 Light"/>
              </a:rPr>
              <a:t> </a:t>
            </a:r>
            <a:r>
              <a:rPr lang="en-US" altLang="ko-KR" sz="25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 -  </a:t>
            </a:r>
            <a:r>
              <a:rPr lang="ko-KR" altLang="en-US" sz="25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시중은행 영업점을 활용한 신속 자금지원</a:t>
            </a:r>
            <a:endParaRPr lang="en-US" altLang="ko-KR" sz="2500" b="1" dirty="0" smtClean="0">
              <a:solidFill>
                <a:srgbClr val="0000FF"/>
              </a:solidFill>
              <a:latin typeface="+mj-lt"/>
              <a:ea typeface="경기천년제목 Light"/>
            </a:endParaRPr>
          </a:p>
          <a:p>
            <a:pPr defTabSz="1371578"/>
            <a:r>
              <a:rPr lang="en-US" altLang="ko-KR" sz="2500" b="1" dirty="0" smtClean="0">
                <a:solidFill>
                  <a:srgbClr val="0000FF"/>
                </a:solidFill>
                <a:latin typeface="+mj-lt"/>
                <a:ea typeface="경기천년제목 Light"/>
              </a:rPr>
              <a:t>  </a:t>
            </a:r>
            <a:r>
              <a:rPr lang="ko-KR" altLang="en-US" sz="2500" dirty="0" smtClean="0"/>
              <a:t>⇒ </a:t>
            </a:r>
            <a:r>
              <a:rPr lang="ko-KR" altLang="en-US" sz="2500" b="1" dirty="0" smtClean="0">
                <a:latin typeface="+mj-lt"/>
                <a:ea typeface="경기천년제목 Light"/>
              </a:rPr>
              <a:t>보증신청 </a:t>
            </a:r>
            <a:r>
              <a:rPr lang="ko-KR" altLang="en-US" sz="2500" b="1" dirty="0" err="1" smtClean="0">
                <a:latin typeface="+mj-lt"/>
                <a:ea typeface="경기천년제목 Light"/>
              </a:rPr>
              <a:t>접근성</a:t>
            </a:r>
            <a:r>
              <a:rPr lang="ko-KR" altLang="en-US" sz="2500" b="1" dirty="0" smtClean="0">
                <a:latin typeface="+mj-lt"/>
                <a:ea typeface="경기천년제목 Light"/>
              </a:rPr>
              <a:t> 및 고객 이용편의 강화</a:t>
            </a:r>
            <a:endParaRPr lang="en-US" altLang="ko-KR" sz="2500" b="1" dirty="0" smtClean="0">
              <a:latin typeface="+mj-lt"/>
              <a:ea typeface="경기천년제목 Light"/>
            </a:endParaRPr>
          </a:p>
          <a:p>
            <a:pPr defTabSz="1371578"/>
            <a:endParaRPr lang="en-US" altLang="ko-KR" sz="400" b="1" dirty="0" smtClean="0">
              <a:latin typeface="+mj-lt"/>
              <a:ea typeface="경기천년제목 Light"/>
            </a:endParaRPr>
          </a:p>
          <a:p>
            <a:pPr algn="ctr" defTabSz="1371578"/>
            <a:endParaRPr lang="en-US" altLang="ko-KR" sz="1000" b="1" dirty="0" smtClean="0">
              <a:latin typeface="+mj-lt"/>
              <a:ea typeface="경기천년제목 Light"/>
            </a:endParaRPr>
          </a:p>
          <a:p>
            <a:pPr algn="ctr" defTabSz="1371578"/>
            <a:r>
              <a:rPr lang="en-US" altLang="ko-KR" sz="2800" b="1" dirty="0" smtClean="0">
                <a:latin typeface="+mj-lt"/>
                <a:ea typeface="경기천년제목 Light"/>
              </a:rPr>
              <a:t>“2</a:t>
            </a:r>
            <a:r>
              <a:rPr lang="ko-KR" altLang="en-US" sz="2800" b="1" dirty="0" smtClean="0">
                <a:latin typeface="+mj-lt"/>
                <a:ea typeface="경기천년제목 Light"/>
              </a:rPr>
              <a:t>차 금융지원프로그램</a:t>
            </a:r>
            <a:r>
              <a:rPr lang="en-US" altLang="ko-KR" sz="2800" b="1" dirty="0">
                <a:latin typeface="+mj-lt"/>
                <a:ea typeface="경기천년제목 Light"/>
              </a:rPr>
              <a:t> </a:t>
            </a:r>
            <a:r>
              <a:rPr lang="ko-KR" altLang="en-US" sz="2800" b="1" dirty="0" smtClean="0">
                <a:latin typeface="+mj-lt"/>
                <a:ea typeface="경기천년제목 Light"/>
              </a:rPr>
              <a:t>적극 활용 요청</a:t>
            </a:r>
            <a:r>
              <a:rPr lang="en-US" altLang="ko-KR" sz="2800" b="1" dirty="0" smtClean="0">
                <a:latin typeface="+mj-lt"/>
                <a:ea typeface="경기천년제목 Light"/>
              </a:rPr>
              <a:t>”</a:t>
            </a:r>
            <a:endParaRPr lang="ko-KR" altLang="en-US" sz="2500" b="1" dirty="0">
              <a:ea typeface="경기천년제목 Ligh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931401" y="2905185"/>
            <a:ext cx="6756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2200" b="1" dirty="0" smtClean="0">
                <a:latin typeface="+mj-lt"/>
              </a:rPr>
              <a:t>(</a:t>
            </a:r>
            <a:r>
              <a:rPr lang="ko-KR" altLang="en-US" sz="2200" b="1" dirty="0" smtClean="0">
                <a:latin typeface="+mj-lt"/>
              </a:rPr>
              <a:t>지원개요</a:t>
            </a:r>
            <a:r>
              <a:rPr lang="en-US" altLang="ko-KR" sz="2200" b="1" dirty="0" smtClean="0">
                <a:latin typeface="+mj-lt"/>
              </a:rPr>
              <a:t>) </a:t>
            </a:r>
            <a:r>
              <a:rPr lang="ko-KR" altLang="en-US" sz="2200" b="1" dirty="0" smtClean="0">
                <a:latin typeface="+mj-lt"/>
              </a:rPr>
              <a:t>은행</a:t>
            </a:r>
            <a:r>
              <a:rPr lang="en-US" altLang="ko-KR" sz="2200" b="1" dirty="0" smtClean="0">
                <a:latin typeface="+mj-lt"/>
              </a:rPr>
              <a:t>*</a:t>
            </a:r>
            <a:r>
              <a:rPr lang="ko-KR" altLang="en-US" sz="2200" b="1" dirty="0" smtClean="0">
                <a:latin typeface="+mj-lt"/>
              </a:rPr>
              <a:t>에서 신보 보증을 통한 자금 지원</a:t>
            </a:r>
            <a:endParaRPr lang="en-US" altLang="ko-KR" sz="22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2200" b="1" dirty="0" smtClean="0">
                <a:latin typeface="+mj-lt"/>
              </a:rPr>
              <a:t>(</a:t>
            </a:r>
            <a:r>
              <a:rPr lang="ko-KR" altLang="en-US" sz="2200" b="1" dirty="0" smtClean="0">
                <a:latin typeface="+mj-lt"/>
              </a:rPr>
              <a:t>지원한도</a:t>
            </a:r>
            <a:r>
              <a:rPr lang="en-US" altLang="ko-KR" sz="2200" b="1" dirty="0" smtClean="0">
                <a:latin typeface="+mj-lt"/>
              </a:rPr>
              <a:t>) </a:t>
            </a:r>
            <a:r>
              <a:rPr lang="ko-KR" altLang="en-US" sz="2200" b="1" dirty="0" smtClean="0">
                <a:latin typeface="+mj-lt"/>
              </a:rPr>
              <a:t>건당 </a:t>
            </a:r>
            <a:r>
              <a:rPr lang="en-US" altLang="ko-KR" sz="2200" b="1" dirty="0" smtClean="0">
                <a:latin typeface="+mj-lt"/>
              </a:rPr>
              <a:t>1,000</a:t>
            </a:r>
            <a:r>
              <a:rPr lang="ko-KR" altLang="en-US" sz="2200" b="1" dirty="0" smtClean="0">
                <a:latin typeface="+mj-lt"/>
              </a:rPr>
              <a:t>만원</a:t>
            </a:r>
            <a:endParaRPr lang="en-US" altLang="ko-KR" sz="22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2200" b="1" dirty="0" smtClean="0">
                <a:latin typeface="+mj-lt"/>
              </a:rPr>
              <a:t>(</a:t>
            </a:r>
            <a:r>
              <a:rPr lang="ko-KR" altLang="en-US" sz="2200" b="1" dirty="0" smtClean="0">
                <a:latin typeface="+mj-lt"/>
              </a:rPr>
              <a:t>대</a:t>
            </a:r>
            <a:r>
              <a:rPr lang="ko-KR" altLang="en-US" sz="2200" b="1" dirty="0">
                <a:latin typeface="+mj-lt"/>
              </a:rPr>
              <a:t>출</a:t>
            </a:r>
            <a:r>
              <a:rPr lang="ko-KR" altLang="en-US" sz="2200" b="1" dirty="0" smtClean="0">
                <a:latin typeface="+mj-lt"/>
              </a:rPr>
              <a:t>금리</a:t>
            </a:r>
            <a:r>
              <a:rPr lang="en-US" altLang="ko-KR" sz="2200" b="1" dirty="0" smtClean="0">
                <a:latin typeface="+mj-lt"/>
              </a:rPr>
              <a:t>) </a:t>
            </a:r>
            <a:r>
              <a:rPr lang="ko-KR" altLang="en-US" sz="2200" b="1" dirty="0" smtClean="0">
                <a:latin typeface="+mj-lt"/>
              </a:rPr>
              <a:t>약 </a:t>
            </a:r>
            <a:r>
              <a:rPr lang="en-US" altLang="ko-KR" sz="2200" b="1" dirty="0" smtClean="0">
                <a:latin typeface="+mj-lt"/>
              </a:rPr>
              <a:t>3~4% </a:t>
            </a:r>
            <a:r>
              <a:rPr lang="ko-KR" altLang="en-US" sz="2200" b="1" dirty="0" smtClean="0">
                <a:latin typeface="+mj-lt"/>
              </a:rPr>
              <a:t>수준</a:t>
            </a:r>
            <a:endParaRPr lang="en-US" altLang="ko-KR" sz="22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2200" b="1" dirty="0" smtClean="0">
                <a:latin typeface="+mj-lt"/>
              </a:rPr>
              <a:t>(</a:t>
            </a:r>
            <a:r>
              <a:rPr lang="ko-KR" altLang="en-US" sz="2200" b="1" dirty="0" smtClean="0">
                <a:latin typeface="+mj-lt"/>
              </a:rPr>
              <a:t>대출기간</a:t>
            </a:r>
            <a:r>
              <a:rPr lang="en-US" altLang="ko-KR" sz="2200" b="1" dirty="0" smtClean="0">
                <a:latin typeface="+mj-lt"/>
              </a:rPr>
              <a:t>) 5</a:t>
            </a:r>
            <a:r>
              <a:rPr lang="ko-KR" altLang="en-US" sz="2200" b="1" dirty="0" smtClean="0">
                <a:latin typeface="+mj-lt"/>
              </a:rPr>
              <a:t>년 </a:t>
            </a:r>
            <a:r>
              <a:rPr lang="en-US" altLang="ko-KR" sz="2000" dirty="0" smtClean="0">
                <a:latin typeface="+mj-lt"/>
              </a:rPr>
              <a:t>(2</a:t>
            </a:r>
            <a:r>
              <a:rPr lang="ko-KR" altLang="en-US" sz="2000" dirty="0" err="1" smtClean="0">
                <a:latin typeface="+mj-lt"/>
              </a:rPr>
              <a:t>년거치</a:t>
            </a:r>
            <a:r>
              <a:rPr lang="ko-KR" altLang="en-US" sz="2000" dirty="0" smtClean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3</a:t>
            </a:r>
            <a:r>
              <a:rPr lang="ko-KR" altLang="en-US" sz="2000" dirty="0" smtClean="0">
                <a:latin typeface="+mj-lt"/>
              </a:rPr>
              <a:t>년 분할상환</a:t>
            </a:r>
            <a:r>
              <a:rPr lang="en-US" altLang="ko-KR" sz="2000" dirty="0" smtClean="0">
                <a:latin typeface="+mj-lt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ko-KR" sz="2200" b="1" dirty="0" smtClean="0">
                <a:latin typeface="+mj-lt"/>
              </a:rPr>
              <a:t>(</a:t>
            </a:r>
            <a:r>
              <a:rPr lang="ko-KR" altLang="en-US" sz="2200" b="1" dirty="0" smtClean="0">
                <a:latin typeface="+mj-lt"/>
              </a:rPr>
              <a:t>지원기간</a:t>
            </a:r>
            <a:r>
              <a:rPr lang="en-US" altLang="ko-KR" sz="2200" b="1" dirty="0" smtClean="0">
                <a:latin typeface="+mj-lt"/>
              </a:rPr>
              <a:t>) 5/18</a:t>
            </a:r>
            <a:r>
              <a:rPr lang="ko-KR" altLang="en-US" sz="2200" b="1" dirty="0" smtClean="0">
                <a:latin typeface="+mj-lt"/>
              </a:rPr>
              <a:t>부터 시행  </a:t>
            </a:r>
            <a:endParaRPr lang="en-US" altLang="ko-KR" sz="2200" b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1900" b="1" dirty="0" smtClean="0">
                <a:solidFill>
                  <a:srgbClr val="0000FF"/>
                </a:solidFill>
              </a:rPr>
              <a:t> * </a:t>
            </a:r>
            <a:r>
              <a:rPr lang="ko-KR" altLang="en-US" sz="1900" b="1" dirty="0" smtClean="0">
                <a:solidFill>
                  <a:srgbClr val="0000FF"/>
                </a:solidFill>
              </a:rPr>
              <a:t>국민</a:t>
            </a:r>
            <a:r>
              <a:rPr lang="en-US" altLang="ko-KR" sz="19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900" b="1" dirty="0" smtClean="0">
                <a:solidFill>
                  <a:srgbClr val="0000FF"/>
                </a:solidFill>
              </a:rPr>
              <a:t>농협</a:t>
            </a:r>
            <a:r>
              <a:rPr lang="en-US" altLang="ko-KR" sz="19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900" b="1" dirty="0" smtClean="0">
                <a:solidFill>
                  <a:srgbClr val="0000FF"/>
                </a:solidFill>
              </a:rPr>
              <a:t>신한</a:t>
            </a:r>
            <a:r>
              <a:rPr lang="en-US" altLang="ko-KR" sz="19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900" b="1" dirty="0" smtClean="0">
                <a:solidFill>
                  <a:srgbClr val="0000FF"/>
                </a:solidFill>
              </a:rPr>
              <a:t>우리</a:t>
            </a:r>
            <a:r>
              <a:rPr lang="en-US" altLang="ko-KR" sz="19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900" b="1" dirty="0" smtClean="0">
                <a:solidFill>
                  <a:srgbClr val="0000FF"/>
                </a:solidFill>
              </a:rPr>
              <a:t>하나</a:t>
            </a:r>
            <a:r>
              <a:rPr lang="en-US" altLang="ko-KR" sz="1900" b="1" dirty="0" smtClean="0">
                <a:solidFill>
                  <a:srgbClr val="0000FF"/>
                </a:solidFill>
              </a:rPr>
              <a:t>, </a:t>
            </a:r>
            <a:r>
              <a:rPr lang="ko-KR" altLang="en-US" sz="1900" b="1" dirty="0" smtClean="0">
                <a:solidFill>
                  <a:srgbClr val="0000FF"/>
                </a:solidFill>
              </a:rPr>
              <a:t>기업은행</a:t>
            </a:r>
            <a:r>
              <a:rPr lang="en-US" altLang="ko-KR" sz="1900" b="1" dirty="0" smtClean="0">
                <a:solidFill>
                  <a:srgbClr val="0000FF"/>
                </a:solidFill>
              </a:rPr>
              <a:t>(6</a:t>
            </a:r>
            <a:r>
              <a:rPr lang="ko-KR" altLang="en-US" sz="1900" b="1" dirty="0" smtClean="0">
                <a:solidFill>
                  <a:srgbClr val="0000FF"/>
                </a:solidFill>
              </a:rPr>
              <a:t>개</a:t>
            </a:r>
            <a:r>
              <a:rPr lang="en-US" altLang="ko-KR" sz="1900" b="1" dirty="0" smtClean="0">
                <a:solidFill>
                  <a:srgbClr val="0000FF"/>
                </a:solidFill>
              </a:rPr>
              <a:t>)</a:t>
            </a:r>
            <a:endParaRPr lang="en-US" altLang="ko-KR" sz="19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900" b="1" dirty="0" smtClean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96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563868" y="635951"/>
            <a:ext cx="17145000" cy="90033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33090958" cy="1677851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090957" cy="16778514"/>
            </a:xfrm>
            <a:custGeom>
              <a:avLst/>
              <a:gdLst/>
              <a:ahLst/>
              <a:cxnLst/>
              <a:rect l="l" t="t" r="r" b="b"/>
              <a:pathLst>
                <a:path w="33090957" h="16778514">
                  <a:moveTo>
                    <a:pt x="0" y="0"/>
                  </a:moveTo>
                  <a:lnTo>
                    <a:pt x="0" y="16778514"/>
                  </a:lnTo>
                  <a:lnTo>
                    <a:pt x="33090957" y="16778514"/>
                  </a:lnTo>
                  <a:lnTo>
                    <a:pt x="33090957" y="0"/>
                  </a:lnTo>
                  <a:lnTo>
                    <a:pt x="0" y="0"/>
                  </a:lnTo>
                  <a:close/>
                  <a:moveTo>
                    <a:pt x="33029999" y="16717555"/>
                  </a:moveTo>
                  <a:lnTo>
                    <a:pt x="59690" y="16717555"/>
                  </a:lnTo>
                  <a:lnTo>
                    <a:pt x="59690" y="59690"/>
                  </a:lnTo>
                  <a:lnTo>
                    <a:pt x="33029999" y="59690"/>
                  </a:lnTo>
                  <a:lnTo>
                    <a:pt x="33029999" y="16717555"/>
                  </a:lnTo>
                  <a:close/>
                </a:path>
              </a:pathLst>
            </a:custGeom>
            <a:solidFill>
              <a:srgbClr val="241D27"/>
            </a:solidFill>
          </p:spPr>
        </p: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E28BB8C9-86E5-483B-8BBE-50B122BD5F76}"/>
              </a:ext>
            </a:extLst>
          </p:cNvPr>
          <p:cNvSpPr/>
          <p:nvPr/>
        </p:nvSpPr>
        <p:spPr>
          <a:xfrm>
            <a:off x="333214" y="309926"/>
            <a:ext cx="3429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ko-KR" altLang="en-US" sz="3000" b="1" smtClean="0"/>
              <a:t>재단 지원안내</a:t>
            </a:r>
            <a:endParaRPr lang="ko-KR" altLang="en-US" sz="3000" b="1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95BD1F46-B597-4DE0-81C0-6A86276C960C}"/>
              </a:ext>
            </a:extLst>
          </p:cNvPr>
          <p:cNvSpPr/>
          <p:nvPr/>
        </p:nvSpPr>
        <p:spPr>
          <a:xfrm>
            <a:off x="14525786" y="309926"/>
            <a:ext cx="3429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en-US" altLang="ko-KR" sz="3000" b="1" smtClean="0">
                <a:solidFill>
                  <a:schemeClr val="tx1"/>
                </a:solidFill>
              </a:rPr>
              <a:t>03 </a:t>
            </a:r>
            <a:r>
              <a:rPr lang="ko-KR" altLang="en-US" sz="3000" b="1" smtClean="0">
                <a:solidFill>
                  <a:schemeClr val="tx1"/>
                </a:solidFill>
              </a:rPr>
              <a:t>소상공인 지원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D4052E1-928B-4ADD-8946-66A3C4536EBA}"/>
              </a:ext>
            </a:extLst>
          </p:cNvPr>
          <p:cNvSpPr txBox="1"/>
          <p:nvPr/>
        </p:nvSpPr>
        <p:spPr>
          <a:xfrm>
            <a:off x="927100" y="1104900"/>
            <a:ext cx="8534400" cy="584773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ko-KR" altLang="en-US" sz="3200" b="1" smtClean="0"/>
              <a:t>▣ </a:t>
            </a:r>
            <a:r>
              <a:rPr lang="ko-KR" altLang="en-US" sz="3200" b="1" smtClean="0"/>
              <a:t>재단 주요 보증상품 안내 </a:t>
            </a:r>
            <a:r>
              <a:rPr lang="en-US" altLang="ko-KR" sz="3200" b="1" smtClean="0"/>
              <a:t>- </a:t>
            </a:r>
            <a:r>
              <a:rPr lang="ko-KR" altLang="en-US" sz="3200" b="1" smtClean="0"/>
              <a:t>소상공인</a:t>
            </a:r>
            <a:endParaRPr lang="ko-KR" altLang="en-US" sz="32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AutoShape 24">
            <a:extLst>
              <a:ext uri="{FF2B5EF4-FFF2-40B4-BE49-F238E27FC236}">
                <a16:creationId xmlns:a16="http://schemas.microsoft.com/office/drawing/2014/main" xmlns="" id="{2CBF2F07-CFD7-4F04-9AC9-A643793C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0" y="2476502"/>
            <a:ext cx="4826000" cy="6691326"/>
          </a:xfrm>
          <a:prstGeom prst="roundRect">
            <a:avLst>
              <a:gd name="adj" fmla="val 10931"/>
            </a:avLst>
          </a:prstGeom>
          <a:solidFill>
            <a:schemeClr val="bg1"/>
          </a:solidFill>
          <a:ln w="38100">
            <a:solidFill>
              <a:srgbClr val="E6A660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22" name="AutoShape 32">
            <a:extLst>
              <a:ext uri="{FF2B5EF4-FFF2-40B4-BE49-F238E27FC236}">
                <a16:creationId xmlns:a16="http://schemas.microsoft.com/office/drawing/2014/main" xmlns="" id="{1298C162-9510-400A-895A-902EB518E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2476501"/>
            <a:ext cx="4826000" cy="6692116"/>
          </a:xfrm>
          <a:prstGeom prst="roundRect">
            <a:avLst>
              <a:gd name="adj" fmla="val 10931"/>
            </a:avLst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24" name="AutoShape 25">
            <a:extLst>
              <a:ext uri="{FF2B5EF4-FFF2-40B4-BE49-F238E27FC236}">
                <a16:creationId xmlns:a16="http://schemas.microsoft.com/office/drawing/2014/main" xmlns="" id="{46C0AFFA-45EA-4A5E-9E74-E03532A07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76500"/>
            <a:ext cx="4800600" cy="6691327"/>
          </a:xfrm>
          <a:prstGeom prst="roundRect">
            <a:avLst>
              <a:gd name="adj" fmla="val 10931"/>
            </a:avLst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25" name="육각형 24"/>
          <p:cNvSpPr/>
          <p:nvPr/>
        </p:nvSpPr>
        <p:spPr>
          <a:xfrm>
            <a:off x="12712700" y="2171700"/>
            <a:ext cx="3987800" cy="685800"/>
          </a:xfrm>
          <a:prstGeom prst="hexagon">
            <a:avLst>
              <a:gd name="adj" fmla="val 45786"/>
              <a:gd name="vf" fmla="val 115470"/>
            </a:avLst>
          </a:prstGeom>
          <a:solidFill>
            <a:srgbClr val="FFC000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>
              <a:solidFill>
                <a:srgbClr val="FFFFCC"/>
              </a:solidFill>
              <a:latin typeface="+mj-lt"/>
            </a:endParaRPr>
          </a:p>
        </p:txBody>
      </p:sp>
      <p:sp>
        <p:nvSpPr>
          <p:cNvPr id="28" name="육각형 27"/>
          <p:cNvSpPr/>
          <p:nvPr/>
        </p:nvSpPr>
        <p:spPr>
          <a:xfrm>
            <a:off x="7086600" y="2171700"/>
            <a:ext cx="4114800" cy="673100"/>
          </a:xfrm>
          <a:prstGeom prst="hexagon">
            <a:avLst>
              <a:gd name="adj" fmla="val 45786"/>
              <a:gd name="vf" fmla="val 115470"/>
            </a:avLst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육각형 28"/>
          <p:cNvSpPr/>
          <p:nvPr/>
        </p:nvSpPr>
        <p:spPr>
          <a:xfrm>
            <a:off x="1422399" y="2171700"/>
            <a:ext cx="4368801" cy="650646"/>
          </a:xfrm>
          <a:prstGeom prst="hexagon">
            <a:avLst>
              <a:gd name="adj" fmla="val 45786"/>
              <a:gd name="vf" fmla="val 115470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>
              <a:solidFill>
                <a:srgbClr val="FFFFC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8100" y="4827062"/>
            <a:ext cx="464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지원규모</a:t>
            </a:r>
            <a:r>
              <a:rPr lang="en-US" altLang="ko-KR" sz="2200" b="1" smtClean="0"/>
              <a:t>) 4,000</a:t>
            </a:r>
            <a:r>
              <a:rPr lang="ko-KR" altLang="en-US" sz="2200" b="1" smtClean="0"/>
              <a:t>억원 </a:t>
            </a:r>
            <a:r>
              <a:rPr lang="en-US" altLang="ko-KR" sz="2200" b="1" smtClean="0"/>
              <a:t>(`20</a:t>
            </a:r>
            <a:r>
              <a:rPr lang="ko-KR" altLang="en-US" sz="2200" b="1" smtClean="0"/>
              <a:t>년</a:t>
            </a:r>
            <a:r>
              <a:rPr lang="en-US" altLang="ko-KR" sz="2200" b="1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보증한도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업체당 </a:t>
            </a:r>
            <a:r>
              <a:rPr lang="en-US" altLang="ko-KR" sz="2200" b="1" smtClean="0"/>
              <a:t>1</a:t>
            </a:r>
            <a:r>
              <a:rPr lang="ko-KR" altLang="en-US" sz="2200" b="1" smtClean="0"/>
              <a:t>억원 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/>
              <a:t>(</a:t>
            </a:r>
            <a:r>
              <a:rPr lang="ko-KR" altLang="en-US" sz="2200" b="1"/>
              <a:t>보증기간</a:t>
            </a:r>
            <a:r>
              <a:rPr lang="en-US" altLang="ko-KR" sz="2200" b="1" smtClean="0"/>
              <a:t>) 5</a:t>
            </a:r>
            <a:r>
              <a:rPr lang="ko-KR" altLang="en-US" sz="2200" b="1" smtClean="0"/>
              <a:t>년</a:t>
            </a:r>
            <a:r>
              <a:rPr lang="en-US" altLang="ko-KR" sz="2000" smtClean="0"/>
              <a:t>(1</a:t>
            </a:r>
            <a:r>
              <a:rPr lang="ko-KR" altLang="en-US" sz="2000" smtClean="0"/>
              <a:t>년거치 </a:t>
            </a:r>
            <a:r>
              <a:rPr lang="en-US" altLang="ko-KR" sz="2000" smtClean="0"/>
              <a:t>4</a:t>
            </a:r>
            <a:r>
              <a:rPr lang="ko-KR" altLang="en-US" sz="2000" smtClean="0"/>
              <a:t>년분할</a:t>
            </a:r>
            <a:r>
              <a:rPr lang="en-US" altLang="ko-KR" sz="2000" smtClean="0"/>
              <a:t>)</a:t>
            </a:r>
            <a:endParaRPr lang="en-US" altLang="ko-KR" sz="200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보증비율</a:t>
            </a:r>
            <a:r>
              <a:rPr lang="en-US" altLang="ko-KR" sz="2200" b="1" smtClean="0"/>
              <a:t>) 100%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보증료율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연 </a:t>
            </a:r>
            <a:r>
              <a:rPr lang="en-US" altLang="ko-KR" sz="2200" b="1" smtClean="0"/>
              <a:t>0.8%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대출금리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은행금리</a:t>
            </a:r>
            <a:r>
              <a:rPr lang="en-US" altLang="ko-KR" sz="2200" b="1" smtClean="0"/>
              <a:t>–2.0%</a:t>
            </a:r>
            <a:r>
              <a:rPr lang="en-US" altLang="ko-KR" sz="2000" b="1" smtClean="0"/>
              <a:t>(</a:t>
            </a:r>
            <a:r>
              <a:rPr lang="ko-KR" altLang="en-US" sz="2000" b="1" smtClean="0"/>
              <a:t>이차보전</a:t>
            </a:r>
            <a:r>
              <a:rPr lang="en-US" altLang="ko-KR" sz="2000" b="1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대출기관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농협</a:t>
            </a:r>
            <a:r>
              <a:rPr lang="en-US" altLang="ko-KR" sz="2200" b="1" smtClean="0"/>
              <a:t>,</a:t>
            </a:r>
            <a:r>
              <a:rPr lang="ko-KR" altLang="en-US" sz="2200" b="1" smtClean="0"/>
              <a:t>우리</a:t>
            </a:r>
            <a:r>
              <a:rPr lang="en-US" altLang="ko-KR" sz="2200" b="1" smtClean="0"/>
              <a:t>,</a:t>
            </a:r>
            <a:r>
              <a:rPr lang="ko-KR" altLang="en-US" sz="2200" b="1" smtClean="0"/>
              <a:t>신한</a:t>
            </a:r>
            <a:r>
              <a:rPr lang="en-US" altLang="ko-KR" sz="2200" b="1" smtClean="0"/>
              <a:t>,</a:t>
            </a:r>
            <a:r>
              <a:rPr lang="ko-KR" altLang="en-US" sz="2200" b="1" smtClean="0"/>
              <a:t>하나</a:t>
            </a:r>
            <a:r>
              <a:rPr lang="en-US" altLang="ko-KR" sz="2200" b="1" smtClean="0"/>
              <a:t>,</a:t>
            </a:r>
            <a:r>
              <a:rPr lang="en-US" altLang="ko-KR" sz="2200" b="1" smtClean="0"/>
              <a:t>SC</a:t>
            </a:r>
          </a:p>
          <a:p>
            <a:pPr>
              <a:lnSpc>
                <a:spcPct val="150000"/>
              </a:lnSpc>
            </a:pPr>
            <a:r>
              <a:rPr lang="ko-KR" altLang="en-US" sz="2000" b="1">
                <a:solidFill>
                  <a:srgbClr val="0000FF"/>
                </a:solidFill>
                <a:latin typeface="경기천년제목 Light"/>
                <a:ea typeface="경기천년제목 Light"/>
              </a:rPr>
              <a:t> </a:t>
            </a:r>
            <a:r>
              <a:rPr lang="en-US" altLang="ko-KR" sz="2000" b="1">
                <a:solidFill>
                  <a:srgbClr val="0000FF"/>
                </a:solidFill>
              </a:rPr>
              <a:t>*</a:t>
            </a:r>
            <a:r>
              <a:rPr lang="ko-KR" altLang="en-US" sz="2000" b="1">
                <a:solidFill>
                  <a:srgbClr val="0000FF"/>
                </a:solidFill>
              </a:rPr>
              <a:t> 자금지원 </a:t>
            </a:r>
            <a:r>
              <a:rPr lang="ko-KR" altLang="en-US" sz="2000" b="1">
                <a:solidFill>
                  <a:srgbClr val="0000FF"/>
                </a:solidFill>
              </a:rPr>
              <a:t>기준</a:t>
            </a:r>
            <a:endParaRPr lang="en-US" altLang="ko-KR" sz="2000" b="1">
              <a:solidFill>
                <a:srgbClr val="0000FF"/>
              </a:solidFill>
            </a:endParaRPr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gray">
          <a:xfrm>
            <a:off x="1473199" y="3755622"/>
            <a:ext cx="4292601" cy="778278"/>
          </a:xfrm>
          <a:prstGeom prst="roundRect">
            <a:avLst>
              <a:gd name="adj" fmla="val 9778"/>
            </a:avLst>
          </a:prstGeom>
          <a:solidFill>
            <a:schemeClr val="accent5">
              <a:lumMod val="40000"/>
              <a:lumOff val="60000"/>
              <a:alpha val="43921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1371578"/>
            <a:r>
              <a:rPr lang="ko-KR" altLang="en-US" sz="230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도내 코로나</a:t>
            </a:r>
            <a:r>
              <a:rPr lang="en-US" altLang="ko-KR" sz="230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30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피해 </a:t>
            </a:r>
            <a:r>
              <a:rPr lang="ko-KR" altLang="en-US" sz="23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소상공</a:t>
            </a:r>
            <a:r>
              <a:rPr lang="ko-KR" altLang="en-US" sz="230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473199" y="3288795"/>
            <a:ext cx="4292601" cy="40690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371578"/>
            <a:r>
              <a:rPr lang="ko-KR" altLang="en-US" sz="2300" b="1" spc="45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지원대상</a:t>
            </a:r>
            <a:endParaRPr lang="ko-KR" altLang="en-US" sz="2300" b="1" spc="45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gray">
          <a:xfrm>
            <a:off x="7023100" y="3755622"/>
            <a:ext cx="4292601" cy="778278"/>
          </a:xfrm>
          <a:prstGeom prst="roundRect">
            <a:avLst>
              <a:gd name="adj" fmla="val 9778"/>
            </a:avLst>
          </a:prstGeom>
          <a:solidFill>
            <a:schemeClr val="bg1">
              <a:lumMod val="95000"/>
              <a:alpha val="44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1371578"/>
            <a:r>
              <a:rPr lang="ko-KR" altLang="en-US" sz="21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시의 추천을 받은</a:t>
            </a:r>
            <a:endParaRPr lang="en-US" altLang="ko-KR" sz="2100" smtClean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defTabSz="1371578"/>
            <a:r>
              <a:rPr lang="ko-KR" altLang="en-US" sz="21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광명시 소재 소상공인</a:t>
            </a:r>
            <a:endParaRPr lang="ko-KR" altLang="en-US" sz="2100" dirty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7023100" y="3288795"/>
            <a:ext cx="4292601" cy="4069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371578"/>
            <a:r>
              <a:rPr lang="ko-KR" altLang="en-US" sz="2300" b="1" spc="45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지원대상</a:t>
            </a:r>
            <a:endParaRPr lang="ko-KR" altLang="en-US" sz="2300" b="1" spc="45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gray">
          <a:xfrm>
            <a:off x="12598400" y="3755622"/>
            <a:ext cx="4292601" cy="778278"/>
          </a:xfrm>
          <a:prstGeom prst="roundRect">
            <a:avLst>
              <a:gd name="adj" fmla="val 9778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1371578"/>
            <a:r>
              <a:rPr lang="ko-KR" altLang="en-US" sz="23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경기도 소재 소상공인</a:t>
            </a:r>
            <a:endParaRPr lang="ko-KR" altLang="en-US" sz="2300" dirty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2598400" y="3288795"/>
            <a:ext cx="4292601" cy="406905"/>
          </a:xfrm>
          <a:prstGeom prst="rect">
            <a:avLst/>
          </a:prstGeom>
          <a:solidFill>
            <a:srgbClr val="FFCD2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371578"/>
            <a:r>
              <a:rPr lang="ko-KR" altLang="en-US" sz="2300" b="1" spc="45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지원대상</a:t>
            </a:r>
            <a:endParaRPr lang="ko-KR" altLang="en-US" sz="2300" b="1" spc="45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0" y="4827062"/>
            <a:ext cx="46482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지원규모</a:t>
            </a:r>
            <a:r>
              <a:rPr lang="en-US" altLang="ko-KR" sz="2200" b="1" smtClean="0"/>
              <a:t>) 10</a:t>
            </a:r>
            <a:r>
              <a:rPr lang="ko-KR" altLang="en-US" sz="2200" b="1" smtClean="0"/>
              <a:t>억원 </a:t>
            </a:r>
            <a:r>
              <a:rPr lang="en-US" altLang="ko-KR" sz="2200" b="1" smtClean="0"/>
              <a:t>(`20</a:t>
            </a:r>
            <a:r>
              <a:rPr lang="ko-KR" altLang="en-US" sz="2200" b="1" smtClean="0"/>
              <a:t>년</a:t>
            </a:r>
            <a:r>
              <a:rPr lang="en-US" altLang="ko-KR" sz="2200" b="1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보증한도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업체당 </a:t>
            </a:r>
            <a:r>
              <a:rPr lang="en-US" altLang="ko-KR" sz="2200" b="1" smtClean="0"/>
              <a:t>2</a:t>
            </a:r>
            <a:r>
              <a:rPr lang="ko-KR" altLang="en-US" sz="2200" b="1" smtClean="0"/>
              <a:t>천만원 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/>
              <a:t>(</a:t>
            </a:r>
            <a:r>
              <a:rPr lang="ko-KR" altLang="en-US" sz="2200" b="1"/>
              <a:t>보증기간</a:t>
            </a:r>
            <a:r>
              <a:rPr lang="en-US" altLang="ko-KR" sz="2200" b="1" smtClean="0"/>
              <a:t>) 5</a:t>
            </a:r>
            <a:r>
              <a:rPr lang="ko-KR" altLang="en-US" sz="2200" b="1" smtClean="0"/>
              <a:t>년</a:t>
            </a:r>
            <a:r>
              <a:rPr lang="en-US" altLang="ko-KR" sz="2200" b="1" smtClean="0"/>
              <a:t> </a:t>
            </a:r>
            <a:r>
              <a:rPr lang="ko-KR" altLang="en-US" sz="2200" b="1" smtClean="0"/>
              <a:t>이내</a:t>
            </a:r>
            <a:endParaRPr lang="en-US" altLang="ko-KR" sz="220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보증비율</a:t>
            </a:r>
            <a:r>
              <a:rPr lang="en-US" altLang="ko-KR" sz="2200" b="1" smtClean="0"/>
              <a:t>) 100%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보증료율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연 </a:t>
            </a:r>
            <a:r>
              <a:rPr lang="en-US" altLang="ko-KR" sz="2200" b="1"/>
              <a:t>1</a:t>
            </a:r>
            <a:r>
              <a:rPr lang="en-US" altLang="ko-KR" sz="2200" b="1" smtClean="0"/>
              <a:t>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대출금리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은행금리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대출기관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시중은행</a:t>
            </a:r>
            <a:endParaRPr lang="en-US" altLang="ko-KR" sz="2200" b="1" smtClean="0"/>
          </a:p>
          <a:p>
            <a:endParaRPr lang="en-US" altLang="ko-KR" sz="2300" b="1" smtClean="0"/>
          </a:p>
          <a:p>
            <a:endParaRPr lang="ko-KR" altLang="en-US" sz="2300" b="1"/>
          </a:p>
        </p:txBody>
      </p:sp>
      <p:sp>
        <p:nvSpPr>
          <p:cNvPr id="41" name="TextBox 40"/>
          <p:cNvSpPr txBox="1"/>
          <p:nvPr/>
        </p:nvSpPr>
        <p:spPr>
          <a:xfrm>
            <a:off x="12420600" y="4827062"/>
            <a:ext cx="47244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지원규모</a:t>
            </a:r>
            <a:r>
              <a:rPr lang="en-US" altLang="ko-KR" sz="2200" b="1" smtClean="0"/>
              <a:t>) 6,525</a:t>
            </a:r>
            <a:r>
              <a:rPr lang="ko-KR" altLang="en-US" sz="2200" b="1" smtClean="0"/>
              <a:t>억원 </a:t>
            </a:r>
            <a:r>
              <a:rPr lang="en-US" altLang="ko-KR" sz="2200" b="1" smtClean="0"/>
              <a:t>(`20</a:t>
            </a:r>
            <a:r>
              <a:rPr lang="ko-KR" altLang="en-US" sz="2200" b="1" smtClean="0"/>
              <a:t>년</a:t>
            </a:r>
            <a:r>
              <a:rPr lang="en-US" altLang="ko-KR" sz="2200" b="1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보증한도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업체당 </a:t>
            </a:r>
            <a:r>
              <a:rPr lang="en-US" altLang="ko-KR" sz="2200" b="1" smtClean="0"/>
              <a:t>1</a:t>
            </a:r>
            <a:r>
              <a:rPr lang="ko-KR" altLang="en-US" sz="2200" b="1" smtClean="0"/>
              <a:t>억원 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/>
              <a:t>(</a:t>
            </a:r>
            <a:r>
              <a:rPr lang="ko-KR" altLang="en-US" sz="2200" b="1"/>
              <a:t>보증기간</a:t>
            </a:r>
            <a:r>
              <a:rPr lang="en-US" altLang="ko-KR" sz="2200" b="1" smtClean="0"/>
              <a:t>) 5</a:t>
            </a:r>
            <a:r>
              <a:rPr lang="ko-KR" altLang="en-US" sz="2200" b="1" smtClean="0"/>
              <a:t>년 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보증비율</a:t>
            </a:r>
            <a:r>
              <a:rPr lang="en-US" altLang="ko-KR" sz="2200" b="1" smtClean="0"/>
              <a:t>) 100%</a:t>
            </a:r>
            <a:r>
              <a:rPr lang="en-US" altLang="ko-KR" sz="2000" smtClean="0"/>
              <a:t>(5</a:t>
            </a:r>
            <a:r>
              <a:rPr lang="ko-KR" altLang="en-US" sz="2000" smtClean="0"/>
              <a:t>천만원 초과 </a:t>
            </a:r>
            <a:r>
              <a:rPr lang="en-US" altLang="ko-KR" sz="2000" smtClean="0"/>
              <a:t>: 90%)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보증료율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연 </a:t>
            </a:r>
            <a:r>
              <a:rPr lang="en-US" altLang="ko-KR" sz="2200" b="1" smtClean="0"/>
              <a:t>1%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대출금리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은행금리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대출기관</a:t>
            </a:r>
            <a:r>
              <a:rPr lang="en-US" altLang="ko-KR" sz="2200" b="1" smtClean="0"/>
              <a:t>) </a:t>
            </a:r>
            <a:r>
              <a:rPr lang="ko-KR" altLang="en-US" sz="2200" b="1"/>
              <a:t>농협</a:t>
            </a:r>
            <a:r>
              <a:rPr lang="en-US" altLang="ko-KR" sz="2200" b="1"/>
              <a:t>,</a:t>
            </a:r>
            <a:r>
              <a:rPr lang="ko-KR" altLang="en-US" sz="2200" b="1"/>
              <a:t>우리</a:t>
            </a:r>
            <a:r>
              <a:rPr lang="en-US" altLang="ko-KR" sz="2200" b="1"/>
              <a:t>,</a:t>
            </a:r>
            <a:r>
              <a:rPr lang="ko-KR" altLang="en-US" sz="2200" b="1"/>
              <a:t>신한</a:t>
            </a:r>
            <a:r>
              <a:rPr lang="en-US" altLang="ko-KR" sz="2200" b="1" smtClean="0"/>
              <a:t>,</a:t>
            </a:r>
            <a:r>
              <a:rPr lang="ko-KR" altLang="en-US" sz="2200" b="1" smtClean="0"/>
              <a:t>하나</a:t>
            </a:r>
            <a:r>
              <a:rPr lang="en-US" altLang="ko-KR" sz="2200" b="1" smtClean="0"/>
              <a:t>,</a:t>
            </a:r>
            <a:r>
              <a:rPr lang="ko-KR" altLang="en-US" sz="2200" b="1" smtClean="0"/>
              <a:t>국민</a:t>
            </a:r>
            <a:endParaRPr lang="en-US" altLang="ko-KR" sz="2200" b="1"/>
          </a:p>
        </p:txBody>
      </p:sp>
      <p:sp>
        <p:nvSpPr>
          <p:cNvPr id="26" name="TextBox 25"/>
          <p:cNvSpPr txBox="1"/>
          <p:nvPr/>
        </p:nvSpPr>
        <p:spPr>
          <a:xfrm>
            <a:off x="1652016" y="2274213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smtClean="0">
                <a:solidFill>
                  <a:schemeClr val="lt1"/>
                </a:solidFill>
                <a:latin typeface="+mj-lt"/>
              </a:rPr>
              <a:t>경기도 소상공인지원자금보증</a:t>
            </a:r>
            <a:endParaRPr lang="ko-KR" altLang="en-US" sz="2200" b="1">
              <a:solidFill>
                <a:schemeClr val="lt1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58871" y="2286405"/>
            <a:ext cx="35779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smtClean="0">
                <a:solidFill>
                  <a:schemeClr val="lt1"/>
                </a:solidFill>
                <a:latin typeface="+mj-lt"/>
              </a:rPr>
              <a:t>광명시 소상공인 특례보증</a:t>
            </a:r>
            <a:endParaRPr lang="ko-KR" altLang="en-US" sz="2200" b="1">
              <a:solidFill>
                <a:schemeClr val="lt1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452764" y="2299716"/>
            <a:ext cx="29302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smtClean="0">
                <a:solidFill>
                  <a:schemeClr val="lt1"/>
                </a:solidFill>
                <a:latin typeface="+mj-lt"/>
              </a:rPr>
              <a:t>금융기관 협약보증</a:t>
            </a:r>
            <a:endParaRPr lang="ko-KR" altLang="en-US" sz="2200" b="1">
              <a:solidFill>
                <a:schemeClr val="l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57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563868" y="635951"/>
            <a:ext cx="17145000" cy="90033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33090958" cy="1677851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090957" cy="16778514"/>
            </a:xfrm>
            <a:custGeom>
              <a:avLst/>
              <a:gdLst/>
              <a:ahLst/>
              <a:cxnLst/>
              <a:rect l="l" t="t" r="r" b="b"/>
              <a:pathLst>
                <a:path w="33090957" h="16778514">
                  <a:moveTo>
                    <a:pt x="0" y="0"/>
                  </a:moveTo>
                  <a:lnTo>
                    <a:pt x="0" y="16778514"/>
                  </a:lnTo>
                  <a:lnTo>
                    <a:pt x="33090957" y="16778514"/>
                  </a:lnTo>
                  <a:lnTo>
                    <a:pt x="33090957" y="0"/>
                  </a:lnTo>
                  <a:lnTo>
                    <a:pt x="0" y="0"/>
                  </a:lnTo>
                  <a:close/>
                  <a:moveTo>
                    <a:pt x="33029999" y="16717555"/>
                  </a:moveTo>
                  <a:lnTo>
                    <a:pt x="59690" y="16717555"/>
                  </a:lnTo>
                  <a:lnTo>
                    <a:pt x="59690" y="59690"/>
                  </a:lnTo>
                  <a:lnTo>
                    <a:pt x="33029999" y="59690"/>
                  </a:lnTo>
                  <a:lnTo>
                    <a:pt x="33029999" y="16717555"/>
                  </a:lnTo>
                  <a:close/>
                </a:path>
              </a:pathLst>
            </a:custGeom>
            <a:solidFill>
              <a:srgbClr val="241D27"/>
            </a:solidFill>
          </p:spPr>
        </p: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E28BB8C9-86E5-483B-8BBE-50B122BD5F76}"/>
              </a:ext>
            </a:extLst>
          </p:cNvPr>
          <p:cNvSpPr/>
          <p:nvPr/>
        </p:nvSpPr>
        <p:spPr>
          <a:xfrm>
            <a:off x="333214" y="309926"/>
            <a:ext cx="3429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ko-KR" altLang="en-US" sz="3000" b="1" smtClean="0"/>
              <a:t>재단 지원안내</a:t>
            </a:r>
            <a:endParaRPr lang="ko-KR" altLang="en-US" sz="3000" b="1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95BD1F46-B597-4DE0-81C0-6A86276C960C}"/>
              </a:ext>
            </a:extLst>
          </p:cNvPr>
          <p:cNvSpPr/>
          <p:nvPr/>
        </p:nvSpPr>
        <p:spPr>
          <a:xfrm>
            <a:off x="14525786" y="309926"/>
            <a:ext cx="3429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en-US" altLang="ko-KR" sz="3000" b="1" smtClean="0">
                <a:solidFill>
                  <a:schemeClr val="tx1"/>
                </a:solidFill>
              </a:rPr>
              <a:t>03 </a:t>
            </a:r>
            <a:r>
              <a:rPr lang="ko-KR" altLang="en-US" sz="3000" b="1">
                <a:solidFill>
                  <a:schemeClr val="tx1"/>
                </a:solidFill>
              </a:rPr>
              <a:t>소상공인 지원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D4052E1-928B-4ADD-8946-66A3C4536EBA}"/>
              </a:ext>
            </a:extLst>
          </p:cNvPr>
          <p:cNvSpPr txBox="1"/>
          <p:nvPr/>
        </p:nvSpPr>
        <p:spPr>
          <a:xfrm>
            <a:off x="927100" y="1104900"/>
            <a:ext cx="10121900" cy="584773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ko-KR" altLang="en-US" sz="3200" b="1" smtClean="0"/>
              <a:t>▣ </a:t>
            </a:r>
            <a:r>
              <a:rPr lang="ko-KR" altLang="en-US" sz="3200" b="1"/>
              <a:t>재단 주요 보증상품 </a:t>
            </a:r>
            <a:r>
              <a:rPr lang="ko-KR" altLang="en-US" sz="3200" b="1"/>
              <a:t>안내 </a:t>
            </a:r>
            <a:r>
              <a:rPr lang="en-US" altLang="ko-KR" sz="3200" b="1" smtClean="0"/>
              <a:t>- </a:t>
            </a:r>
            <a:r>
              <a:rPr lang="ko-KR" altLang="en-US" sz="3200" b="1" smtClean="0"/>
              <a:t>영세 </a:t>
            </a:r>
            <a:r>
              <a:rPr lang="ko-KR" altLang="en-US" sz="3200" b="1" smtClean="0"/>
              <a:t>소상공인</a:t>
            </a:r>
            <a:endParaRPr lang="ko-KR" altLang="en-US" sz="32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AutoShape 32">
            <a:extLst>
              <a:ext uri="{FF2B5EF4-FFF2-40B4-BE49-F238E27FC236}">
                <a16:creationId xmlns:a16="http://schemas.microsoft.com/office/drawing/2014/main" xmlns="" id="{1298C162-9510-400A-895A-902EB518E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3705" y="2171702"/>
            <a:ext cx="7124095" cy="5536416"/>
          </a:xfrm>
          <a:prstGeom prst="roundRect">
            <a:avLst>
              <a:gd name="adj" fmla="val 10931"/>
            </a:avLst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24" name="AutoShape 25">
            <a:extLst>
              <a:ext uri="{FF2B5EF4-FFF2-40B4-BE49-F238E27FC236}">
                <a16:creationId xmlns:a16="http://schemas.microsoft.com/office/drawing/2014/main" xmlns="" id="{46C0AFFA-45EA-4A5E-9E74-E03532A07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71700"/>
            <a:ext cx="7086600" cy="5536417"/>
          </a:xfrm>
          <a:prstGeom prst="roundRect">
            <a:avLst>
              <a:gd name="adj" fmla="val 10931"/>
            </a:avLst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28" name="육각형 27"/>
          <p:cNvSpPr/>
          <p:nvPr/>
        </p:nvSpPr>
        <p:spPr>
          <a:xfrm>
            <a:off x="10232571" y="1866900"/>
            <a:ext cx="6074229" cy="673100"/>
          </a:xfrm>
          <a:prstGeom prst="hexagon">
            <a:avLst>
              <a:gd name="adj" fmla="val 45786"/>
              <a:gd name="vf" fmla="val 115470"/>
            </a:avLst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700" b="1" smtClean="0">
                <a:solidFill>
                  <a:schemeClr val="bg1"/>
                </a:solidFill>
                <a:latin typeface="+mj-lt"/>
              </a:rPr>
              <a:t>취약 소상공인 </a:t>
            </a:r>
            <a:r>
              <a:rPr lang="ko-KR" altLang="en-US" sz="2700" b="1" smtClean="0">
                <a:solidFill>
                  <a:schemeClr val="bg1"/>
                </a:solidFill>
                <a:latin typeface="+mj-lt"/>
              </a:rPr>
              <a:t>자금지원</a:t>
            </a:r>
            <a:endParaRPr lang="ko-KR" altLang="en-US" sz="27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육각형 28"/>
          <p:cNvSpPr/>
          <p:nvPr/>
        </p:nvSpPr>
        <p:spPr>
          <a:xfrm>
            <a:off x="2161418" y="1866900"/>
            <a:ext cx="6449182" cy="650646"/>
          </a:xfrm>
          <a:prstGeom prst="hexagon">
            <a:avLst>
              <a:gd name="adj" fmla="val 45786"/>
              <a:gd name="vf" fmla="val 115470"/>
            </a:avLst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700" b="1" smtClean="0">
                <a:solidFill>
                  <a:schemeClr val="bg1"/>
                </a:solidFill>
                <a:latin typeface="+mj-lt"/>
              </a:rPr>
              <a:t>다드림론 특별보증</a:t>
            </a:r>
            <a:endParaRPr lang="ko-KR" altLang="en-US" sz="27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4381500"/>
            <a:ext cx="686162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지원규모</a:t>
            </a:r>
            <a:r>
              <a:rPr lang="en-US" altLang="ko-KR" sz="2200" b="1" smtClean="0"/>
              <a:t>) 1,000</a:t>
            </a:r>
            <a:r>
              <a:rPr lang="ko-KR" altLang="en-US" sz="2200" b="1" smtClean="0"/>
              <a:t>억원 </a:t>
            </a:r>
            <a:r>
              <a:rPr lang="en-US" altLang="ko-KR" sz="2200" b="1" smtClean="0"/>
              <a:t>/</a:t>
            </a:r>
            <a:r>
              <a:rPr lang="ko-KR" altLang="en-US" sz="2200" b="1" smtClean="0"/>
              <a:t> </a:t>
            </a:r>
            <a:r>
              <a:rPr lang="en-US" altLang="ko-KR" sz="2200" b="1" smtClean="0"/>
              <a:t>(</a:t>
            </a:r>
            <a:r>
              <a:rPr lang="ko-KR" altLang="en-US" sz="2200" b="1" smtClean="0"/>
              <a:t>보증한도</a:t>
            </a:r>
            <a:r>
              <a:rPr lang="en-US" altLang="ko-KR" sz="2200" b="1" smtClean="0"/>
              <a:t>) 1</a:t>
            </a:r>
            <a:r>
              <a:rPr lang="ko-KR" altLang="en-US" sz="2200" b="1" smtClean="0"/>
              <a:t>천만원 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/>
              <a:t>보증기간</a:t>
            </a:r>
            <a:r>
              <a:rPr lang="en-US" altLang="ko-KR" sz="2200" b="1" smtClean="0"/>
              <a:t>) 1</a:t>
            </a:r>
            <a:r>
              <a:rPr lang="ko-KR" altLang="en-US" sz="2200" b="1" smtClean="0"/>
              <a:t>년 만기일시상환</a:t>
            </a:r>
            <a:r>
              <a:rPr lang="ko-KR" altLang="en-US" sz="2000" smtClean="0"/>
              <a:t> </a:t>
            </a:r>
            <a:r>
              <a:rPr lang="en-US" altLang="ko-KR" sz="2000" smtClean="0"/>
              <a:t>(5</a:t>
            </a:r>
            <a:r>
              <a:rPr lang="ko-KR" altLang="en-US" sz="2000" smtClean="0"/>
              <a:t>년까지 연장가능</a:t>
            </a:r>
            <a:r>
              <a:rPr lang="en-US" altLang="ko-KR" sz="200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보증비율</a:t>
            </a:r>
            <a:r>
              <a:rPr lang="en-US" altLang="ko-KR" sz="2200" b="1" smtClean="0"/>
              <a:t>) 100% / (</a:t>
            </a:r>
            <a:r>
              <a:rPr lang="ko-KR" altLang="en-US" sz="2200" b="1" smtClean="0"/>
              <a:t>보증료율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연 </a:t>
            </a:r>
            <a:r>
              <a:rPr lang="en-US" altLang="ko-KR" sz="2200" b="1" smtClean="0"/>
              <a:t>0.8%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우대사항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보증료 전액 면제</a:t>
            </a:r>
            <a:r>
              <a:rPr lang="ko-KR" altLang="en-US" sz="2000" smtClean="0"/>
              <a:t> </a:t>
            </a:r>
            <a:r>
              <a:rPr lang="en-US" altLang="ko-KR" sz="2000" smtClean="0"/>
              <a:t>(</a:t>
            </a:r>
            <a:r>
              <a:rPr lang="ko-KR" altLang="en-US" sz="2000" smtClean="0"/>
              <a:t>기한연장시 연 </a:t>
            </a:r>
            <a:r>
              <a:rPr lang="en-US" altLang="ko-KR" sz="2000" smtClean="0"/>
              <a:t>1% </a:t>
            </a:r>
            <a:r>
              <a:rPr lang="ko-KR" altLang="en-US" sz="2000" smtClean="0"/>
              <a:t>발생</a:t>
            </a:r>
            <a:r>
              <a:rPr lang="en-US" altLang="ko-KR" sz="200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대출금리</a:t>
            </a:r>
            <a:r>
              <a:rPr lang="en-US" altLang="ko-KR" sz="2200" b="1" smtClean="0"/>
              <a:t>)</a:t>
            </a:r>
            <a:r>
              <a:rPr lang="ko-KR" altLang="en-US" sz="2200" b="1" smtClean="0"/>
              <a:t> 협약금리 </a:t>
            </a:r>
            <a:r>
              <a:rPr lang="en-US" altLang="ko-KR" sz="2000" smtClean="0"/>
              <a:t>(</a:t>
            </a:r>
            <a:r>
              <a:rPr lang="ko-KR" altLang="en-US" sz="2000" smtClean="0"/>
              <a:t>약 연 </a:t>
            </a:r>
            <a:r>
              <a:rPr lang="en-US" altLang="ko-KR" sz="2000" smtClean="0"/>
              <a:t>2% / `20</a:t>
            </a:r>
            <a:r>
              <a:rPr lang="ko-KR" altLang="en-US" sz="2000" smtClean="0"/>
              <a:t>년 </a:t>
            </a:r>
            <a:r>
              <a:rPr lang="en-US" altLang="ko-KR" sz="2000" smtClean="0"/>
              <a:t>5</a:t>
            </a:r>
            <a:r>
              <a:rPr lang="ko-KR" altLang="en-US" sz="2000" smtClean="0"/>
              <a:t>월 기준</a:t>
            </a:r>
            <a:r>
              <a:rPr lang="en-US" altLang="ko-KR" sz="200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대출기관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농협은행</a:t>
            </a:r>
            <a:endParaRPr lang="en-US" altLang="ko-KR" sz="2300" b="1" smtClean="0"/>
          </a:p>
          <a:p>
            <a:endParaRPr lang="ko-KR" altLang="en-US" sz="2300" b="1"/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gray">
          <a:xfrm>
            <a:off x="2209800" y="3324327"/>
            <a:ext cx="6336697" cy="930678"/>
          </a:xfrm>
          <a:prstGeom prst="roundRect">
            <a:avLst>
              <a:gd name="adj" fmla="val 9778"/>
            </a:avLst>
          </a:prstGeom>
          <a:solidFill>
            <a:schemeClr val="accent2">
              <a:lumMod val="20000"/>
              <a:lumOff val="80000"/>
              <a:alpha val="44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1371578">
              <a:lnSpc>
                <a:spcPct val="120000"/>
              </a:lnSpc>
            </a:pPr>
            <a:r>
              <a:rPr lang="ko-KR" altLang="en-US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저신용자</a:t>
            </a:r>
            <a:r>
              <a:rPr lang="en-US" altLang="ko-KR" sz="2200" baseline="300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1)</a:t>
            </a:r>
            <a:r>
              <a:rPr lang="en-US" altLang="ko-KR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또는</a:t>
            </a:r>
            <a:r>
              <a:rPr lang="en-US" altLang="ko-KR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사회적약자</a:t>
            </a:r>
            <a:r>
              <a:rPr lang="en-US" altLang="ko-KR" sz="2200" baseline="300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2)</a:t>
            </a:r>
            <a:r>
              <a:rPr lang="ko-KR" altLang="en-US" sz="220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가</a:t>
            </a:r>
            <a:endParaRPr lang="en-US" altLang="ko-KR" sz="2200" smtClean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defTabSz="1371578">
              <a:lnSpc>
                <a:spcPct val="120000"/>
              </a:lnSpc>
            </a:pPr>
            <a:r>
              <a:rPr lang="ko-KR" altLang="en-US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영위 중인 경기도 소재 소상공인</a:t>
            </a:r>
            <a:endParaRPr lang="en-US" altLang="ko-KR" sz="2200" smtClean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209800" y="2857500"/>
            <a:ext cx="6336697" cy="4069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371578"/>
            <a:r>
              <a:rPr lang="ko-KR" altLang="en-US" sz="2300" b="1" spc="45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지원대상</a:t>
            </a:r>
            <a:endParaRPr lang="ko-KR" altLang="en-US" sz="2300" b="1" spc="45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gray">
          <a:xfrm>
            <a:off x="9982200" y="3324327"/>
            <a:ext cx="6336697" cy="930678"/>
          </a:xfrm>
          <a:prstGeom prst="roundRect">
            <a:avLst>
              <a:gd name="adj" fmla="val 9778"/>
            </a:avLst>
          </a:prstGeom>
          <a:solidFill>
            <a:schemeClr val="bg1">
              <a:lumMod val="95000"/>
              <a:alpha val="44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1371578">
              <a:lnSpc>
                <a:spcPct val="120000"/>
              </a:lnSpc>
            </a:pPr>
            <a:r>
              <a:rPr lang="ko-KR" altLang="en-US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금융소외자</a:t>
            </a:r>
            <a:r>
              <a:rPr lang="en-US" altLang="ko-KR" sz="2200" baseline="300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3)</a:t>
            </a:r>
            <a:r>
              <a:rPr lang="ko-KR" altLang="en-US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 또는</a:t>
            </a:r>
            <a:r>
              <a:rPr lang="en-US" altLang="ko-KR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사회적약자가</a:t>
            </a:r>
            <a:endParaRPr lang="en-US" altLang="ko-KR" sz="220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defTabSz="1371578">
              <a:lnSpc>
                <a:spcPct val="120000"/>
              </a:lnSpc>
            </a:pPr>
            <a:r>
              <a:rPr lang="ko-KR" altLang="en-US" sz="22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영위 중인 경기도 소재 개인기업</a:t>
            </a:r>
            <a:endParaRPr lang="ko-KR" altLang="en-US" sz="2200" dirty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9982200" y="2857500"/>
            <a:ext cx="6336697" cy="4069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371578"/>
            <a:r>
              <a:rPr lang="ko-KR" altLang="en-US" sz="2300" b="1" spc="45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지원대상</a:t>
            </a:r>
            <a:endParaRPr lang="ko-KR" altLang="en-US" sz="2300" b="1" spc="45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gray">
          <a:xfrm>
            <a:off x="2209800" y="7886700"/>
            <a:ext cx="14096397" cy="1587500"/>
          </a:xfrm>
          <a:prstGeom prst="roundRect">
            <a:avLst>
              <a:gd name="adj" fmla="val 6154"/>
            </a:avLst>
          </a:prstGeom>
          <a:solidFill>
            <a:schemeClr val="accent4">
              <a:lumMod val="20000"/>
              <a:lumOff val="80000"/>
              <a:alpha val="44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t"/>
          <a:lstStyle/>
          <a:p>
            <a:pPr defTabSz="1371578"/>
            <a:endParaRPr lang="en-US" altLang="ko-KR" sz="200" b="1" dirty="0" smtClean="0">
              <a:latin typeface="경기천년제목 Light"/>
              <a:ea typeface="경기천년제목 Light"/>
            </a:endParaRPr>
          </a:p>
          <a:p>
            <a:pPr defTabSz="1371578"/>
            <a:r>
              <a:rPr lang="en-US" altLang="ko-KR" sz="2500" b="1" dirty="0" smtClean="0">
                <a:latin typeface="경기천년제목 Light"/>
                <a:ea typeface="경기천년제목 Light"/>
              </a:rPr>
              <a:t>                1)  </a:t>
            </a:r>
            <a:r>
              <a:rPr lang="ko-KR" altLang="en-US" sz="2500" b="1" dirty="0" err="1" smtClean="0">
                <a:latin typeface="경기천년제목 Light"/>
                <a:ea typeface="경기천년제목 Light"/>
              </a:rPr>
              <a:t>저신용자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  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:  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대표자 개인 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CB</a:t>
            </a:r>
            <a:r>
              <a:rPr lang="ko-KR" altLang="en-US" sz="2500" b="1" dirty="0">
                <a:latin typeface="경기천년제목 Light"/>
                <a:ea typeface="경기천년제목 Light"/>
              </a:rPr>
              <a:t> 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6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등급 이하인 자</a:t>
            </a:r>
            <a:endParaRPr lang="en-US" altLang="ko-KR" sz="2500" b="1" dirty="0" smtClean="0">
              <a:latin typeface="경기천년제목 Light"/>
              <a:ea typeface="경기천년제목 Light"/>
            </a:endParaRPr>
          </a:p>
          <a:p>
            <a:pPr defTabSz="1371578"/>
            <a:endParaRPr lang="en-US" altLang="ko-KR" sz="600" b="1" dirty="0" smtClean="0">
              <a:latin typeface="경기천년제목 Light"/>
              <a:ea typeface="경기천년제목 Light"/>
            </a:endParaRPr>
          </a:p>
          <a:p>
            <a:pPr defTabSz="1371578"/>
            <a:r>
              <a:rPr lang="en-US" altLang="ko-KR" sz="2500" b="1" dirty="0" smtClean="0">
                <a:latin typeface="경기천년제목 Light"/>
                <a:ea typeface="경기천년제목 Light"/>
              </a:rPr>
              <a:t>                2)  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사회적 약자  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:  50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대 가장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(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은퇴자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, 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실직자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), 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북한이탈주민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, 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장애인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, </a:t>
            </a:r>
            <a:r>
              <a:rPr lang="ko-KR" altLang="en-US" sz="2500" b="1" dirty="0" err="1" smtClean="0">
                <a:latin typeface="경기천년제목 Light"/>
                <a:ea typeface="경기천년제목 Light"/>
              </a:rPr>
              <a:t>한부모가정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 등에 해당하는 자</a:t>
            </a:r>
            <a:endParaRPr lang="en-US" altLang="ko-KR" sz="2500" b="1" dirty="0" smtClean="0">
              <a:latin typeface="경기천년제목 Light"/>
              <a:ea typeface="경기천년제목 Light"/>
            </a:endParaRPr>
          </a:p>
          <a:p>
            <a:pPr defTabSz="1371578"/>
            <a:endParaRPr lang="en-US" altLang="ko-KR" sz="600" b="1" dirty="0" smtClean="0">
              <a:latin typeface="경기천년제목 Light"/>
              <a:ea typeface="경기천년제목 Light"/>
            </a:endParaRPr>
          </a:p>
          <a:p>
            <a:pPr defTabSz="1371578"/>
            <a:r>
              <a:rPr lang="en-US" altLang="ko-KR" sz="2500" b="1" dirty="0">
                <a:latin typeface="경기천년제목 Light"/>
                <a:ea typeface="경기천년제목 Light"/>
              </a:rPr>
              <a:t> 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               3)  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금융소외자  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:  </a:t>
            </a:r>
            <a:r>
              <a:rPr lang="ko-KR" altLang="en-US" sz="2500" b="1" dirty="0" err="1" smtClean="0">
                <a:latin typeface="경기천년제목 Light"/>
                <a:ea typeface="경기천년제목 Light"/>
              </a:rPr>
              <a:t>저신용자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 요건을 충족하면서 연간소득이 </a:t>
            </a:r>
            <a:r>
              <a:rPr lang="en-US" altLang="ko-KR" sz="2500" b="1" dirty="0" smtClean="0">
                <a:latin typeface="경기천년제목 Light"/>
                <a:ea typeface="경기천년제목 Light"/>
              </a:rPr>
              <a:t>46</a:t>
            </a:r>
            <a:r>
              <a:rPr lang="ko-KR" altLang="en-US" sz="2500" b="1" dirty="0" err="1" smtClean="0">
                <a:latin typeface="경기천년제목 Light"/>
                <a:ea typeface="경기천년제목 Light"/>
              </a:rPr>
              <a:t>백만원</a:t>
            </a:r>
            <a:r>
              <a:rPr lang="ko-KR" altLang="en-US" sz="2500" b="1" dirty="0" smtClean="0">
                <a:latin typeface="경기천년제목 Light"/>
                <a:ea typeface="경기천년제목 Light"/>
              </a:rPr>
              <a:t> 이하인 자</a:t>
            </a:r>
            <a:endParaRPr lang="ko-KR" altLang="en-US" sz="2500" b="1" dirty="0">
              <a:ea typeface="경기천년제목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02371" y="4381500"/>
            <a:ext cx="686162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지원규모</a:t>
            </a:r>
            <a:r>
              <a:rPr lang="en-US" altLang="ko-KR" sz="2200" b="1" smtClean="0"/>
              <a:t>) 260</a:t>
            </a:r>
            <a:r>
              <a:rPr lang="ko-KR" altLang="en-US" sz="2200" b="1" smtClean="0"/>
              <a:t>억원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보증한도</a:t>
            </a:r>
            <a:r>
              <a:rPr lang="en-US" altLang="ko-KR" sz="2200" b="1" smtClean="0"/>
              <a:t>*) [</a:t>
            </a:r>
            <a:r>
              <a:rPr lang="ko-KR" altLang="en-US" sz="2200" b="1" smtClean="0"/>
              <a:t>창업</a:t>
            </a:r>
            <a:r>
              <a:rPr lang="en-US" altLang="ko-KR" sz="2200" b="1" smtClean="0"/>
              <a:t>]</a:t>
            </a:r>
            <a:r>
              <a:rPr lang="ko-KR" altLang="en-US" sz="2200" b="1" smtClean="0"/>
              <a:t> </a:t>
            </a:r>
            <a:r>
              <a:rPr lang="en-US" altLang="ko-KR" sz="2200" b="1" smtClean="0"/>
              <a:t>3</a:t>
            </a:r>
            <a:r>
              <a:rPr lang="ko-KR" altLang="en-US" sz="2200" b="1" smtClean="0"/>
              <a:t>천만원</a:t>
            </a:r>
            <a:r>
              <a:rPr lang="en-US" altLang="ko-KR" sz="2200" b="1" smtClean="0"/>
              <a:t>, [</a:t>
            </a:r>
            <a:r>
              <a:rPr lang="ko-KR" altLang="en-US" sz="2200" b="1" smtClean="0"/>
              <a:t>경영개선</a:t>
            </a:r>
            <a:r>
              <a:rPr lang="en-US" altLang="ko-KR" sz="2200" b="1" smtClean="0"/>
              <a:t>]</a:t>
            </a:r>
            <a:r>
              <a:rPr lang="ko-KR" altLang="en-US" sz="2200" b="1" smtClean="0"/>
              <a:t> </a:t>
            </a:r>
            <a:r>
              <a:rPr lang="en-US" altLang="ko-KR" sz="2200" b="1" smtClean="0"/>
              <a:t>2</a:t>
            </a:r>
            <a:r>
              <a:rPr lang="ko-KR" altLang="en-US" sz="2200" b="1" smtClean="0"/>
              <a:t>천만원 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/>
              <a:t>보증기간</a:t>
            </a:r>
            <a:r>
              <a:rPr lang="en-US" altLang="ko-KR" sz="2200" b="1" smtClean="0"/>
              <a:t>) 5</a:t>
            </a:r>
            <a:r>
              <a:rPr lang="ko-KR" altLang="en-US" sz="2200" b="1" smtClean="0"/>
              <a:t>년 이내</a:t>
            </a:r>
            <a:endParaRPr lang="en-US" altLang="ko-KR" sz="2000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보증비율</a:t>
            </a:r>
            <a:r>
              <a:rPr lang="en-US" altLang="ko-KR" sz="2200" b="1" smtClean="0"/>
              <a:t>) 100% / (</a:t>
            </a:r>
            <a:r>
              <a:rPr lang="ko-KR" altLang="en-US" sz="2200" b="1" smtClean="0"/>
              <a:t>보증료율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연 </a:t>
            </a:r>
            <a:r>
              <a:rPr lang="en-US" altLang="ko-KR" sz="2200" b="1" smtClean="0"/>
              <a:t>0.5%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대출금리</a:t>
            </a:r>
            <a:r>
              <a:rPr lang="en-US" altLang="ko-KR" sz="2200" b="1" smtClean="0"/>
              <a:t>)</a:t>
            </a:r>
            <a:r>
              <a:rPr lang="ko-KR" altLang="en-US" sz="2200" b="1" smtClean="0"/>
              <a:t> 연 </a:t>
            </a:r>
            <a:r>
              <a:rPr lang="en-US" altLang="ko-KR" sz="2200" b="1" smtClean="0"/>
              <a:t>2.05% </a:t>
            </a:r>
            <a:r>
              <a:rPr lang="en-US" altLang="ko-KR" sz="2000" smtClean="0"/>
              <a:t>(</a:t>
            </a:r>
            <a:r>
              <a:rPr lang="ko-KR" altLang="en-US" sz="2000" smtClean="0"/>
              <a:t>고정</a:t>
            </a:r>
            <a:r>
              <a:rPr lang="en-US" altLang="ko-KR" sz="200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대출기관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농협은행                </a:t>
            </a:r>
            <a:r>
              <a:rPr lang="en-US" altLang="ko-KR" b="1" smtClean="0">
                <a:solidFill>
                  <a:srgbClr val="0000FF"/>
                </a:solidFill>
              </a:rPr>
              <a:t>* [</a:t>
            </a:r>
            <a:r>
              <a:rPr lang="ko-KR" altLang="en-US" b="1" smtClean="0">
                <a:solidFill>
                  <a:srgbClr val="0000FF"/>
                </a:solidFill>
              </a:rPr>
              <a:t>특별지원</a:t>
            </a:r>
            <a:r>
              <a:rPr lang="en-US" altLang="ko-KR" b="1" smtClean="0">
                <a:solidFill>
                  <a:srgbClr val="0000FF"/>
                </a:solidFill>
              </a:rPr>
              <a:t>] 5</a:t>
            </a:r>
            <a:r>
              <a:rPr lang="ko-KR" altLang="en-US" b="1" smtClean="0">
                <a:solidFill>
                  <a:srgbClr val="0000FF"/>
                </a:solidFill>
              </a:rPr>
              <a:t>천만원</a:t>
            </a:r>
            <a:endParaRPr lang="en-US" altLang="ko-KR" b="1" smtClean="0">
              <a:solidFill>
                <a:srgbClr val="0000FF"/>
              </a:solidFill>
            </a:endParaRPr>
          </a:p>
          <a:p>
            <a:endParaRPr lang="ko-KR" altLang="en-US" sz="2300" b="1"/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gray">
          <a:xfrm>
            <a:off x="2209800" y="7886700"/>
            <a:ext cx="1228886" cy="1587500"/>
          </a:xfrm>
          <a:prstGeom prst="roundRect">
            <a:avLst>
              <a:gd name="adj" fmla="val 6154"/>
            </a:avLst>
          </a:prstGeom>
          <a:solidFill>
            <a:srgbClr val="FABE00">
              <a:alpha val="80784"/>
            </a:srgb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t"/>
          <a:lstStyle/>
          <a:p>
            <a:pPr defTabSz="1371578"/>
            <a:endParaRPr lang="en-US" altLang="ko-KR" sz="2600" b="1" smtClean="0">
              <a:ea typeface="경기천년제목 Light"/>
            </a:endParaRPr>
          </a:p>
          <a:p>
            <a:pPr algn="ctr" defTabSz="1371578"/>
            <a:r>
              <a:rPr lang="ko-KR" altLang="en-US" sz="2800" b="1" smtClean="0">
                <a:ea typeface="경기천년제목 Light"/>
              </a:rPr>
              <a:t>용어</a:t>
            </a:r>
            <a:endParaRPr lang="en-US" altLang="ko-KR" sz="2800" b="1" smtClean="0">
              <a:ea typeface="경기천년제목 Light"/>
            </a:endParaRPr>
          </a:p>
          <a:p>
            <a:pPr algn="ctr" defTabSz="1371578"/>
            <a:r>
              <a:rPr lang="ko-KR" altLang="en-US" sz="2800" b="1" smtClean="0">
                <a:ea typeface="경기천년제목 Light"/>
              </a:rPr>
              <a:t>정의</a:t>
            </a:r>
            <a:endParaRPr lang="ko-KR" altLang="en-US" sz="2800" b="1">
              <a:ea typeface="경기천년제목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68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563868" y="635951"/>
            <a:ext cx="17145000" cy="90033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2"/>
          <p:cNvGrpSpPr/>
          <p:nvPr/>
        </p:nvGrpSpPr>
        <p:grpSpPr>
          <a:xfrm>
            <a:off x="0" y="0"/>
            <a:ext cx="18288000" cy="10287000"/>
            <a:chOff x="0" y="0"/>
            <a:chExt cx="33090958" cy="1677851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090957" cy="16778514"/>
            </a:xfrm>
            <a:custGeom>
              <a:avLst/>
              <a:gdLst/>
              <a:ahLst/>
              <a:cxnLst/>
              <a:rect l="l" t="t" r="r" b="b"/>
              <a:pathLst>
                <a:path w="33090957" h="16778514">
                  <a:moveTo>
                    <a:pt x="0" y="0"/>
                  </a:moveTo>
                  <a:lnTo>
                    <a:pt x="0" y="16778514"/>
                  </a:lnTo>
                  <a:lnTo>
                    <a:pt x="33090957" y="16778514"/>
                  </a:lnTo>
                  <a:lnTo>
                    <a:pt x="33090957" y="0"/>
                  </a:lnTo>
                  <a:lnTo>
                    <a:pt x="0" y="0"/>
                  </a:lnTo>
                  <a:close/>
                  <a:moveTo>
                    <a:pt x="33029999" y="16717555"/>
                  </a:moveTo>
                  <a:lnTo>
                    <a:pt x="59690" y="16717555"/>
                  </a:lnTo>
                  <a:lnTo>
                    <a:pt x="59690" y="59690"/>
                  </a:lnTo>
                  <a:lnTo>
                    <a:pt x="33029999" y="59690"/>
                  </a:lnTo>
                  <a:lnTo>
                    <a:pt x="33029999" y="16717555"/>
                  </a:lnTo>
                  <a:close/>
                </a:path>
              </a:pathLst>
            </a:custGeom>
            <a:solidFill>
              <a:srgbClr val="241D27"/>
            </a:solidFill>
          </p:spPr>
        </p: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E28BB8C9-86E5-483B-8BBE-50B122BD5F76}"/>
              </a:ext>
            </a:extLst>
          </p:cNvPr>
          <p:cNvSpPr/>
          <p:nvPr/>
        </p:nvSpPr>
        <p:spPr>
          <a:xfrm>
            <a:off x="333214" y="309926"/>
            <a:ext cx="3429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ko-KR" altLang="en-US" sz="3000" b="1" smtClean="0"/>
              <a:t>재단 지원안내</a:t>
            </a:r>
            <a:endParaRPr lang="ko-KR" altLang="en-US" sz="3000" b="1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95BD1F46-B597-4DE0-81C0-6A86276C960C}"/>
              </a:ext>
            </a:extLst>
          </p:cNvPr>
          <p:cNvSpPr/>
          <p:nvPr/>
        </p:nvSpPr>
        <p:spPr>
          <a:xfrm>
            <a:off x="14525786" y="309926"/>
            <a:ext cx="3429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r>
              <a:rPr lang="en-US" altLang="ko-KR" sz="3000" b="1" smtClean="0">
                <a:solidFill>
                  <a:schemeClr val="tx1"/>
                </a:solidFill>
              </a:rPr>
              <a:t>04 </a:t>
            </a:r>
            <a:r>
              <a:rPr lang="ko-KR" altLang="en-US" sz="3000" b="1" smtClean="0">
                <a:solidFill>
                  <a:schemeClr val="tx1"/>
                </a:solidFill>
              </a:rPr>
              <a:t>중소기업 지원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D4052E1-928B-4ADD-8946-66A3C4536EBA}"/>
              </a:ext>
            </a:extLst>
          </p:cNvPr>
          <p:cNvSpPr txBox="1"/>
          <p:nvPr/>
        </p:nvSpPr>
        <p:spPr>
          <a:xfrm>
            <a:off x="927100" y="1104900"/>
            <a:ext cx="8534400" cy="584773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ko-KR" altLang="en-US" sz="3200" b="1" smtClean="0"/>
              <a:t>▣ </a:t>
            </a:r>
            <a:r>
              <a:rPr lang="ko-KR" altLang="en-US" sz="3200" b="1"/>
              <a:t>재단 주요 보증상품 안내 </a:t>
            </a:r>
            <a:r>
              <a:rPr lang="en-US" altLang="ko-KR" sz="3200" b="1"/>
              <a:t>- </a:t>
            </a:r>
            <a:r>
              <a:rPr lang="ko-KR" altLang="en-US" sz="3200" b="1" smtClean="0"/>
              <a:t>중소기</a:t>
            </a:r>
            <a:r>
              <a:rPr lang="ko-KR" altLang="en-US" sz="3200" b="1"/>
              <a:t>업</a:t>
            </a:r>
            <a:endParaRPr lang="ko-KR" altLang="en-US" sz="32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AutoShape 24">
            <a:extLst>
              <a:ext uri="{FF2B5EF4-FFF2-40B4-BE49-F238E27FC236}">
                <a16:creationId xmlns:a16="http://schemas.microsoft.com/office/drawing/2014/main" xmlns="" id="{2CBF2F07-CFD7-4F04-9AC9-A643793C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0" y="2476502"/>
            <a:ext cx="4826000" cy="6691326"/>
          </a:xfrm>
          <a:prstGeom prst="roundRect">
            <a:avLst>
              <a:gd name="adj" fmla="val 10931"/>
            </a:avLst>
          </a:prstGeom>
          <a:solidFill>
            <a:schemeClr val="bg1"/>
          </a:solidFill>
          <a:ln w="38100">
            <a:solidFill>
              <a:srgbClr val="E6A660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22" name="AutoShape 32">
            <a:extLst>
              <a:ext uri="{FF2B5EF4-FFF2-40B4-BE49-F238E27FC236}">
                <a16:creationId xmlns:a16="http://schemas.microsoft.com/office/drawing/2014/main" xmlns="" id="{1298C162-9510-400A-895A-902EB518E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00" y="2476501"/>
            <a:ext cx="4826000" cy="6692116"/>
          </a:xfrm>
          <a:prstGeom prst="roundRect">
            <a:avLst>
              <a:gd name="adj" fmla="val 10931"/>
            </a:avLst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24" name="AutoShape 25">
            <a:extLst>
              <a:ext uri="{FF2B5EF4-FFF2-40B4-BE49-F238E27FC236}">
                <a16:creationId xmlns:a16="http://schemas.microsoft.com/office/drawing/2014/main" xmlns="" id="{46C0AFFA-45EA-4A5E-9E74-E03532A07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476500"/>
            <a:ext cx="4800600" cy="6691327"/>
          </a:xfrm>
          <a:prstGeom prst="roundRect">
            <a:avLst>
              <a:gd name="adj" fmla="val 10931"/>
            </a:avLst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>
            <a:extrusionClr>
              <a:schemeClr val="bg1"/>
            </a:extrusionClr>
            <a:contourClr>
              <a:schemeClr val="bg1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</a:pP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25" name="육각형 24"/>
          <p:cNvSpPr/>
          <p:nvPr/>
        </p:nvSpPr>
        <p:spPr>
          <a:xfrm>
            <a:off x="12712700" y="2171700"/>
            <a:ext cx="3987800" cy="685800"/>
          </a:xfrm>
          <a:prstGeom prst="hexagon">
            <a:avLst>
              <a:gd name="adj" fmla="val 45786"/>
              <a:gd name="vf" fmla="val 115470"/>
            </a:avLst>
          </a:prstGeom>
          <a:solidFill>
            <a:srgbClr val="FFC000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>
              <a:solidFill>
                <a:srgbClr val="FFFFCC"/>
              </a:solidFill>
              <a:latin typeface="+mj-lt"/>
            </a:endParaRPr>
          </a:p>
        </p:txBody>
      </p:sp>
      <p:sp>
        <p:nvSpPr>
          <p:cNvPr id="28" name="육각형 27"/>
          <p:cNvSpPr/>
          <p:nvPr/>
        </p:nvSpPr>
        <p:spPr>
          <a:xfrm>
            <a:off x="7086600" y="2171700"/>
            <a:ext cx="4114800" cy="673100"/>
          </a:xfrm>
          <a:prstGeom prst="hexagon">
            <a:avLst>
              <a:gd name="adj" fmla="val 45786"/>
              <a:gd name="vf" fmla="val 115470"/>
            </a:avLst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육각형 28"/>
          <p:cNvSpPr/>
          <p:nvPr/>
        </p:nvSpPr>
        <p:spPr>
          <a:xfrm>
            <a:off x="1422399" y="2171700"/>
            <a:ext cx="4368801" cy="650646"/>
          </a:xfrm>
          <a:prstGeom prst="hexagon">
            <a:avLst>
              <a:gd name="adj" fmla="val 45786"/>
              <a:gd name="vf" fmla="val 115470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200" b="1">
              <a:solidFill>
                <a:srgbClr val="FFFFC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8100" y="4827062"/>
            <a:ext cx="4648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지원규모</a:t>
            </a:r>
            <a:r>
              <a:rPr lang="en-US" altLang="ko-KR" sz="2200" b="1" smtClean="0"/>
              <a:t>) </a:t>
            </a:r>
            <a:r>
              <a:rPr lang="en-US" altLang="ko-KR" sz="2200" b="1" smtClean="0"/>
              <a:t>5,200</a:t>
            </a:r>
            <a:r>
              <a:rPr lang="ko-KR" altLang="en-US" sz="2200" b="1" smtClean="0"/>
              <a:t>억원</a:t>
            </a:r>
            <a:r>
              <a:rPr lang="en-US" altLang="ko-KR" sz="2200" b="1" smtClean="0"/>
              <a:t>*</a:t>
            </a:r>
            <a:r>
              <a:rPr lang="ko-KR" altLang="en-US" sz="2200" b="1" smtClean="0"/>
              <a:t> </a:t>
            </a:r>
            <a:r>
              <a:rPr lang="en-US" altLang="ko-KR" sz="2200" b="1" smtClean="0"/>
              <a:t>(`20</a:t>
            </a:r>
            <a:r>
              <a:rPr lang="ko-KR" altLang="en-US" sz="2200" b="1" smtClean="0"/>
              <a:t>년</a:t>
            </a:r>
            <a:r>
              <a:rPr lang="en-US" altLang="ko-KR" sz="2200" b="1" smtClean="0"/>
              <a:t>)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보증한도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업체당 </a:t>
            </a:r>
            <a:r>
              <a:rPr lang="en-US" altLang="ko-KR" sz="2200" b="1"/>
              <a:t>5</a:t>
            </a:r>
            <a:r>
              <a:rPr lang="ko-KR" altLang="en-US" sz="2200" b="1" smtClean="0"/>
              <a:t>억원 </a:t>
            </a:r>
            <a:r>
              <a:rPr lang="ko-KR" altLang="en-US" sz="2200" b="1" smtClean="0"/>
              <a:t>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</a:t>
            </a:r>
            <a:r>
              <a:rPr lang="ko-KR" altLang="en-US" sz="2200" b="1"/>
              <a:t>증</a:t>
            </a:r>
            <a:r>
              <a:rPr lang="ko-KR" altLang="en-US" sz="2200" b="1" smtClean="0"/>
              <a:t>기간</a:t>
            </a:r>
            <a:r>
              <a:rPr lang="en-US" altLang="ko-KR" sz="2200" b="1" smtClean="0"/>
              <a:t>) </a:t>
            </a:r>
            <a:r>
              <a:rPr lang="en-US" altLang="ko-KR" sz="2200" b="1" smtClean="0"/>
              <a:t>3</a:t>
            </a:r>
            <a:r>
              <a:rPr lang="ko-KR" altLang="en-US" sz="2200" b="1" smtClean="0"/>
              <a:t>년 </a:t>
            </a:r>
            <a:r>
              <a:rPr lang="en-US" altLang="ko-KR" sz="2000" smtClean="0"/>
              <a:t>(1</a:t>
            </a:r>
            <a:r>
              <a:rPr lang="ko-KR" altLang="en-US" sz="2000" smtClean="0"/>
              <a:t>년거치 </a:t>
            </a:r>
            <a:r>
              <a:rPr lang="en-US" altLang="ko-KR" sz="2000" smtClean="0"/>
              <a:t>2</a:t>
            </a:r>
            <a:r>
              <a:rPr lang="ko-KR" altLang="en-US" sz="2000" smtClean="0"/>
              <a:t>년분할</a:t>
            </a:r>
            <a:r>
              <a:rPr lang="en-US" altLang="ko-KR" sz="2000" smtClean="0"/>
              <a:t>)</a:t>
            </a:r>
            <a:endParaRPr lang="en-US" altLang="ko-KR" sz="200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보증비율</a:t>
            </a:r>
            <a:r>
              <a:rPr lang="en-US" altLang="ko-KR" sz="2200" b="1" smtClean="0"/>
              <a:t>) 100%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보증료율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연 </a:t>
            </a:r>
            <a:r>
              <a:rPr lang="en-US" altLang="ko-KR" sz="2200" b="1" smtClean="0"/>
              <a:t>0.8%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대출금리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은행금리</a:t>
            </a:r>
            <a:r>
              <a:rPr lang="en-US" altLang="ko-KR" sz="2200" b="1" smtClean="0"/>
              <a:t>–1.5%</a:t>
            </a:r>
            <a:r>
              <a:rPr lang="en-US" altLang="ko-KR" sz="2000" b="1" smtClean="0"/>
              <a:t>(</a:t>
            </a:r>
            <a:r>
              <a:rPr lang="ko-KR" altLang="en-US" sz="2000" b="1" smtClean="0"/>
              <a:t>이차보전</a:t>
            </a:r>
            <a:r>
              <a:rPr lang="en-US" altLang="ko-KR" sz="2000" b="1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대출기관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농협</a:t>
            </a:r>
            <a:r>
              <a:rPr lang="en-US" altLang="ko-KR" sz="2200" b="1" smtClean="0"/>
              <a:t>,</a:t>
            </a:r>
            <a:r>
              <a:rPr lang="ko-KR" altLang="en-US" sz="2200" b="1" smtClean="0"/>
              <a:t>우리</a:t>
            </a:r>
            <a:r>
              <a:rPr lang="en-US" altLang="ko-KR" sz="2200" b="1" smtClean="0"/>
              <a:t>,</a:t>
            </a:r>
            <a:r>
              <a:rPr lang="ko-KR" altLang="en-US" sz="2200" b="1" smtClean="0"/>
              <a:t>신한</a:t>
            </a:r>
            <a:r>
              <a:rPr lang="en-US" altLang="ko-KR" sz="2200" b="1" smtClean="0"/>
              <a:t>,</a:t>
            </a:r>
            <a:r>
              <a:rPr lang="ko-KR" altLang="en-US" sz="2200" b="1" smtClean="0"/>
              <a:t>하나</a:t>
            </a:r>
            <a:r>
              <a:rPr lang="en-US" altLang="ko-KR" sz="2200" b="1" smtClean="0"/>
              <a:t>,</a:t>
            </a:r>
            <a:r>
              <a:rPr lang="en-US" altLang="ko-KR" sz="2200" b="1" smtClean="0"/>
              <a:t>SC</a:t>
            </a:r>
          </a:p>
          <a:p>
            <a:pPr>
              <a:lnSpc>
                <a:spcPct val="150000"/>
              </a:lnSpc>
            </a:pPr>
            <a:r>
              <a:rPr lang="en-US" altLang="ko-KR" sz="2000" b="1" smtClean="0">
                <a:solidFill>
                  <a:srgbClr val="0000FF"/>
                </a:solidFill>
              </a:rPr>
              <a:t>* </a:t>
            </a:r>
            <a:r>
              <a:rPr lang="ko-KR" altLang="en-US" sz="2000" b="1" smtClean="0">
                <a:solidFill>
                  <a:srgbClr val="0000FF"/>
                </a:solidFill>
              </a:rPr>
              <a:t>자금지원 기준</a:t>
            </a:r>
            <a:endParaRPr lang="en-US" altLang="ko-KR" sz="2300" b="1" smtClean="0"/>
          </a:p>
          <a:p>
            <a:endParaRPr lang="ko-KR" altLang="en-US" sz="2300" b="1"/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gray">
          <a:xfrm>
            <a:off x="1473199" y="3755622"/>
            <a:ext cx="4292601" cy="778278"/>
          </a:xfrm>
          <a:prstGeom prst="roundRect">
            <a:avLst>
              <a:gd name="adj" fmla="val 9778"/>
            </a:avLst>
          </a:prstGeom>
          <a:solidFill>
            <a:schemeClr val="accent5">
              <a:lumMod val="40000"/>
              <a:lumOff val="60000"/>
              <a:alpha val="43921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1371578"/>
            <a:r>
              <a:rPr lang="ko-KR" altLang="en-US" sz="23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도내 코로나</a:t>
            </a:r>
            <a:r>
              <a:rPr lang="en-US" altLang="ko-KR" sz="23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3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피해 중소기업</a:t>
            </a:r>
            <a:endParaRPr lang="ko-KR" altLang="en-US" sz="2300" dirty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473199" y="3288795"/>
            <a:ext cx="4292601" cy="40690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371578"/>
            <a:r>
              <a:rPr lang="ko-KR" altLang="en-US" sz="2300" b="1" spc="45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지원대상</a:t>
            </a:r>
            <a:endParaRPr lang="ko-KR" altLang="en-US" sz="2300" b="1" spc="45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gray">
          <a:xfrm>
            <a:off x="7023100" y="3755622"/>
            <a:ext cx="4292601" cy="778278"/>
          </a:xfrm>
          <a:prstGeom prst="roundRect">
            <a:avLst>
              <a:gd name="adj" fmla="val 9778"/>
            </a:avLst>
          </a:prstGeom>
          <a:solidFill>
            <a:schemeClr val="bg1">
              <a:lumMod val="95000"/>
              <a:alpha val="44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 wrap="none" lIns="91439" tIns="45719" rIns="91439" bIns="45719" anchor="ctr"/>
          <a:lstStyle/>
          <a:p>
            <a:pPr algn="ctr" defTabSz="1371578"/>
            <a:r>
              <a:rPr lang="ko-KR" altLang="en-US" sz="21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시의 추천을 받은</a:t>
            </a:r>
            <a:endParaRPr lang="en-US" altLang="ko-KR" sz="2100" smtClean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defTabSz="1371578"/>
            <a:r>
              <a:rPr lang="ko-KR" altLang="en-US" sz="21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광명시 </a:t>
            </a:r>
            <a:r>
              <a:rPr lang="ko-KR" altLang="en-US" sz="2100" smtClean="0">
                <a:solidFill>
                  <a:srgbClr val="3A3838"/>
                </a:solidFill>
                <a:latin typeface="HY헤드라인M" pitchFamily="18" charset="-127"/>
                <a:ea typeface="HY헤드라인M" pitchFamily="18" charset="-127"/>
              </a:rPr>
              <a:t>소재 중소기업</a:t>
            </a:r>
            <a:endParaRPr lang="ko-KR" altLang="en-US" sz="2100" dirty="0">
              <a:solidFill>
                <a:srgbClr val="3A3838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7023100" y="3288795"/>
            <a:ext cx="4292601" cy="4069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371578"/>
            <a:r>
              <a:rPr lang="ko-KR" altLang="en-US" sz="2300" b="1" spc="45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지원대상</a:t>
            </a:r>
            <a:endParaRPr lang="ko-KR" altLang="en-US" sz="2300" b="1" spc="45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0" y="4827062"/>
            <a:ext cx="46482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지원규모</a:t>
            </a:r>
            <a:r>
              <a:rPr lang="en-US" altLang="ko-KR" sz="2200" b="1" smtClean="0"/>
              <a:t>) </a:t>
            </a:r>
            <a:r>
              <a:rPr lang="en-US" altLang="ko-KR" sz="2200" b="1" smtClean="0"/>
              <a:t>50</a:t>
            </a:r>
            <a:r>
              <a:rPr lang="ko-KR" altLang="en-US" sz="2200" b="1" smtClean="0"/>
              <a:t>억원</a:t>
            </a:r>
            <a:r>
              <a:rPr lang="en-US" altLang="ko-KR" sz="2200" b="1" smtClean="0"/>
              <a:t>*</a:t>
            </a:r>
            <a:r>
              <a:rPr lang="ko-KR" altLang="en-US" sz="2200" b="1" smtClean="0"/>
              <a:t> </a:t>
            </a:r>
            <a:r>
              <a:rPr lang="en-US" altLang="ko-KR" sz="2200" b="1" smtClean="0"/>
              <a:t>(`20</a:t>
            </a:r>
            <a:r>
              <a:rPr lang="ko-KR" altLang="en-US" sz="2200" b="1" smtClean="0"/>
              <a:t>년</a:t>
            </a:r>
            <a:r>
              <a:rPr lang="en-US" altLang="ko-KR" sz="2200" b="1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보증한도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업체당 </a:t>
            </a:r>
            <a:r>
              <a:rPr lang="en-US" altLang="ko-KR" sz="2200" b="1" smtClean="0"/>
              <a:t>2</a:t>
            </a:r>
            <a:r>
              <a:rPr lang="ko-KR" altLang="en-US" sz="2200" b="1" smtClean="0"/>
              <a:t>억원 </a:t>
            </a:r>
            <a:r>
              <a:rPr lang="ko-KR" altLang="en-US" sz="2200" b="1" smtClean="0"/>
              <a:t>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/>
              <a:t>(</a:t>
            </a:r>
            <a:r>
              <a:rPr lang="ko-KR" altLang="en-US" sz="2200" b="1"/>
              <a:t>보증기간</a:t>
            </a:r>
            <a:r>
              <a:rPr lang="en-US" altLang="ko-KR" sz="2200" b="1" smtClean="0"/>
              <a:t>) 5</a:t>
            </a:r>
            <a:r>
              <a:rPr lang="ko-KR" altLang="en-US" sz="2200" b="1" smtClean="0"/>
              <a:t>년</a:t>
            </a:r>
            <a:r>
              <a:rPr lang="en-US" altLang="ko-KR" sz="2200" b="1" smtClean="0"/>
              <a:t> </a:t>
            </a:r>
            <a:r>
              <a:rPr lang="ko-KR" altLang="en-US" sz="2200" b="1" smtClean="0"/>
              <a:t>이내</a:t>
            </a:r>
            <a:endParaRPr lang="en-US" altLang="ko-KR" sz="220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보증비율</a:t>
            </a:r>
            <a:r>
              <a:rPr lang="en-US" altLang="ko-KR" sz="2200" b="1" smtClean="0"/>
              <a:t>) 100%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보증료율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연 </a:t>
            </a:r>
            <a:r>
              <a:rPr lang="en-US" altLang="ko-KR" sz="2200" b="1"/>
              <a:t>1</a:t>
            </a:r>
            <a:r>
              <a:rPr lang="en-US" altLang="ko-KR" sz="2200" b="1" smtClean="0"/>
              <a:t>%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대출금리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은행금리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대출기관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시중은행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000" b="1">
                <a:solidFill>
                  <a:srgbClr val="0000FF"/>
                </a:solidFill>
                <a:latin typeface="+mj-ea"/>
                <a:ea typeface="+mj-ea"/>
              </a:rPr>
              <a:t> * `20</a:t>
            </a:r>
            <a:r>
              <a:rPr lang="ko-KR" altLang="en-US" sz="2000" b="1">
                <a:solidFill>
                  <a:srgbClr val="0000FF"/>
                </a:solidFill>
                <a:latin typeface="+mj-ea"/>
                <a:ea typeface="+mj-ea"/>
              </a:rPr>
              <a:t>년 시 출연금의 </a:t>
            </a:r>
            <a:r>
              <a:rPr lang="en-US" altLang="ko-KR" sz="2000" b="1">
                <a:solidFill>
                  <a:srgbClr val="0000FF"/>
                </a:solidFill>
                <a:latin typeface="+mj-ea"/>
                <a:ea typeface="+mj-ea"/>
              </a:rPr>
              <a:t>10</a:t>
            </a:r>
            <a:r>
              <a:rPr lang="ko-KR" altLang="en-US" sz="2000" b="1">
                <a:solidFill>
                  <a:srgbClr val="0000FF"/>
                </a:solidFill>
                <a:latin typeface="+mj-ea"/>
                <a:ea typeface="+mj-ea"/>
              </a:rPr>
              <a:t>배수 </a:t>
            </a:r>
            <a:r>
              <a:rPr lang="ko-KR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산정</a:t>
            </a:r>
            <a:endParaRPr lang="en-US" altLang="ko-KR" sz="2000" b="1">
              <a:latin typeface="+mj-ea"/>
              <a:ea typeface="+mj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344400" y="3085177"/>
            <a:ext cx="5181600" cy="584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/>
              <a:t>∘ 수출형기업 지원</a:t>
            </a:r>
            <a:endParaRPr lang="en-US" altLang="ko-KR" sz="2400" b="1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지원대상</a:t>
            </a:r>
            <a:r>
              <a:rPr lang="en-US" altLang="ko-KR" sz="2200" b="1" smtClean="0"/>
              <a:t>) </a:t>
            </a:r>
            <a:r>
              <a:rPr lang="en-US" altLang="ko-KR" sz="2200" b="1" spc="-100" smtClean="0"/>
              <a:t>1</a:t>
            </a:r>
            <a:r>
              <a:rPr lang="ko-KR" altLang="en-US" sz="2200" b="1" spc="-100" smtClean="0"/>
              <a:t>년 이내 수출실적보유기업</a:t>
            </a:r>
            <a:endParaRPr lang="en-US" altLang="ko-KR" sz="2200" b="1" spc="-100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지</a:t>
            </a:r>
            <a:r>
              <a:rPr lang="ko-KR" altLang="en-US" sz="2200" b="1"/>
              <a:t>원</a:t>
            </a:r>
            <a:r>
              <a:rPr lang="ko-KR" altLang="en-US" sz="2200" b="1" smtClean="0"/>
              <a:t>한도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업체당 </a:t>
            </a:r>
            <a:r>
              <a:rPr lang="en-US" altLang="ko-KR" sz="2200" b="1" smtClean="0"/>
              <a:t>5</a:t>
            </a:r>
            <a:r>
              <a:rPr lang="ko-KR" altLang="en-US" sz="2200" b="1" smtClean="0"/>
              <a:t>억원 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융자기간</a:t>
            </a:r>
            <a:r>
              <a:rPr lang="en-US" altLang="ko-KR" sz="2200" b="1" smtClean="0"/>
              <a:t>) 3</a:t>
            </a:r>
            <a:r>
              <a:rPr lang="ko-KR" altLang="en-US" sz="2200" b="1" smtClean="0"/>
              <a:t>년 </a:t>
            </a:r>
            <a:r>
              <a:rPr lang="en-US" altLang="ko-KR" sz="2000" smtClean="0"/>
              <a:t>(</a:t>
            </a:r>
            <a:r>
              <a:rPr lang="en-US" altLang="ko-KR" sz="2000"/>
              <a:t>1</a:t>
            </a:r>
            <a:r>
              <a:rPr lang="ko-KR" altLang="en-US" sz="2000"/>
              <a:t>년거치 </a:t>
            </a:r>
            <a:r>
              <a:rPr lang="en-US" altLang="ko-KR" sz="2000"/>
              <a:t>2</a:t>
            </a:r>
            <a:r>
              <a:rPr lang="ko-KR" altLang="en-US" sz="2000"/>
              <a:t>년분할</a:t>
            </a:r>
            <a:r>
              <a:rPr lang="en-US" altLang="ko-KR" sz="200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</a:t>
            </a:r>
            <a:r>
              <a:rPr lang="ko-KR" altLang="en-US" sz="2200" b="1"/>
              <a:t>출</a:t>
            </a:r>
            <a:r>
              <a:rPr lang="ko-KR" altLang="en-US" sz="2200" b="1" smtClean="0"/>
              <a:t>금리</a:t>
            </a:r>
            <a:r>
              <a:rPr lang="en-US" altLang="ko-KR" sz="2200" b="1" smtClean="0"/>
              <a:t>) 2.5% </a:t>
            </a:r>
            <a:r>
              <a:rPr lang="ko-KR" altLang="en-US" sz="2200" b="1" smtClean="0"/>
              <a:t>고정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endParaRPr lang="en-US" altLang="ko-KR" sz="500" b="1" smtClean="0"/>
          </a:p>
          <a:p>
            <a:pPr>
              <a:lnSpc>
                <a:spcPct val="150000"/>
              </a:lnSpc>
            </a:pPr>
            <a:r>
              <a:rPr lang="ko-KR" altLang="en-US" sz="2400" b="1" smtClean="0"/>
              <a:t>∘ 사회적경제기업 </a:t>
            </a:r>
            <a:r>
              <a:rPr lang="ko-KR" altLang="en-US" sz="2400" b="1"/>
              <a:t>지원</a:t>
            </a:r>
            <a:endParaRPr lang="en-US" altLang="ko-KR" sz="2400" b="1"/>
          </a:p>
          <a:p>
            <a:pPr>
              <a:lnSpc>
                <a:spcPct val="150000"/>
              </a:lnSpc>
            </a:pPr>
            <a:r>
              <a:rPr lang="en-US" altLang="ko-KR" sz="2200" b="1"/>
              <a:t>(</a:t>
            </a:r>
            <a:r>
              <a:rPr lang="ko-KR" altLang="en-US" sz="2200" b="1"/>
              <a:t>지원대상</a:t>
            </a:r>
            <a:r>
              <a:rPr lang="en-US" altLang="ko-KR" sz="2200" b="1"/>
              <a:t>) </a:t>
            </a:r>
            <a:r>
              <a:rPr lang="ko-KR" altLang="en-US" sz="2200" b="1" smtClean="0"/>
              <a:t>사회적기업</a:t>
            </a:r>
            <a:r>
              <a:rPr lang="en-US" altLang="ko-KR" sz="2200" b="1" smtClean="0"/>
              <a:t>, </a:t>
            </a:r>
            <a:r>
              <a:rPr lang="ko-KR" altLang="en-US" sz="2200" b="1" smtClean="0"/>
              <a:t>협동조합 등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/>
              <a:t>지원한도</a:t>
            </a:r>
            <a:r>
              <a:rPr lang="en-US" altLang="ko-KR" sz="2200" b="1"/>
              <a:t>) </a:t>
            </a:r>
            <a:r>
              <a:rPr lang="ko-KR" altLang="en-US" sz="2200" b="1"/>
              <a:t>업체당 </a:t>
            </a:r>
            <a:r>
              <a:rPr lang="en-US" altLang="ko-KR" sz="2200" b="1" smtClean="0"/>
              <a:t>2</a:t>
            </a:r>
            <a:r>
              <a:rPr lang="ko-KR" altLang="en-US" sz="2200" b="1" smtClean="0"/>
              <a:t>억원 이내</a:t>
            </a:r>
            <a:endParaRPr lang="en-US" altLang="ko-KR" sz="2200" b="1" smtClean="0"/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융자기간</a:t>
            </a:r>
            <a:r>
              <a:rPr lang="en-US" altLang="ko-KR" sz="2200" b="1" smtClean="0"/>
              <a:t>) 4</a:t>
            </a:r>
            <a:r>
              <a:rPr lang="ko-KR" altLang="en-US" sz="2200" b="1" smtClean="0"/>
              <a:t>년 </a:t>
            </a:r>
            <a:r>
              <a:rPr lang="en-US" altLang="ko-KR" sz="2000" smtClean="0"/>
              <a:t>(</a:t>
            </a:r>
            <a:r>
              <a:rPr lang="en-US" altLang="ko-KR" sz="2000"/>
              <a:t>1</a:t>
            </a:r>
            <a:r>
              <a:rPr lang="ko-KR" altLang="en-US" sz="2000"/>
              <a:t>년거치</a:t>
            </a:r>
            <a:r>
              <a:rPr lang="en-US" altLang="ko-KR" sz="2000"/>
              <a:t>, 3</a:t>
            </a:r>
            <a:r>
              <a:rPr lang="ko-KR" altLang="en-US" sz="2000"/>
              <a:t>년분할</a:t>
            </a:r>
            <a:r>
              <a:rPr lang="en-US" altLang="ko-KR" sz="200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200" b="1" smtClean="0"/>
              <a:t>(</a:t>
            </a:r>
            <a:r>
              <a:rPr lang="ko-KR" altLang="en-US" sz="2200" b="1" smtClean="0"/>
              <a:t>대출금</a:t>
            </a:r>
            <a:r>
              <a:rPr lang="ko-KR" altLang="en-US" sz="2200" b="1"/>
              <a:t>리</a:t>
            </a:r>
            <a:r>
              <a:rPr lang="en-US" altLang="ko-KR" sz="2200" b="1" smtClean="0"/>
              <a:t>) </a:t>
            </a:r>
            <a:r>
              <a:rPr lang="ko-KR" altLang="en-US" sz="2200" b="1" smtClean="0"/>
              <a:t>은행금리</a:t>
            </a:r>
            <a:r>
              <a:rPr lang="en-US" altLang="ko-KR" sz="2200" b="1" smtClean="0"/>
              <a:t>-2.5%(</a:t>
            </a:r>
            <a:r>
              <a:rPr lang="ko-KR" altLang="en-US" sz="2200" b="1" smtClean="0"/>
              <a:t>이차보전</a:t>
            </a:r>
            <a:r>
              <a:rPr lang="en-US" altLang="ko-KR" sz="2200" b="1" smtClean="0"/>
              <a:t>)</a:t>
            </a:r>
            <a:endParaRPr lang="en-US" altLang="ko-KR" sz="500" b="1"/>
          </a:p>
          <a:p>
            <a:pPr>
              <a:lnSpc>
                <a:spcPct val="150000"/>
              </a:lnSpc>
            </a:pPr>
            <a:r>
              <a:rPr lang="en-US" altLang="ko-KR" sz="2000" b="1">
                <a:solidFill>
                  <a:srgbClr val="0000FF"/>
                </a:solidFill>
                <a:latin typeface="+mj-ea"/>
                <a:ea typeface="+mj-ea"/>
              </a:rPr>
              <a:t> </a:t>
            </a:r>
            <a:r>
              <a:rPr lang="en-US" altLang="ko-KR" sz="2000" b="1" smtClean="0">
                <a:solidFill>
                  <a:srgbClr val="0000FF"/>
                </a:solidFill>
                <a:latin typeface="+mj-ea"/>
                <a:ea typeface="+mj-ea"/>
              </a:rPr>
              <a:t>※ </a:t>
            </a:r>
            <a:r>
              <a:rPr lang="ko-KR" altLang="en-US" sz="2000" b="1" smtClean="0">
                <a:solidFill>
                  <a:srgbClr val="0000FF"/>
                </a:solidFill>
                <a:latin typeface="+mj-ea"/>
                <a:ea typeface="+mj-ea"/>
              </a:rPr>
              <a:t>경기도 중소기업육성자금 연계 지원</a:t>
            </a:r>
            <a:endParaRPr lang="en-US" altLang="ko-KR" sz="2000" b="1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274213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>
                <a:solidFill>
                  <a:schemeClr val="lt1"/>
                </a:solidFill>
                <a:latin typeface="+mj-lt"/>
              </a:rPr>
              <a:t>경기도 </a:t>
            </a:r>
            <a:r>
              <a:rPr lang="ko-KR" altLang="en-US" sz="2200" b="1" smtClean="0">
                <a:solidFill>
                  <a:schemeClr val="lt1"/>
                </a:solidFill>
                <a:latin typeface="+mj-lt"/>
              </a:rPr>
              <a:t>중소기업육성자금보증</a:t>
            </a:r>
            <a:endParaRPr lang="ko-KR" altLang="en-US" sz="2200" b="1">
              <a:solidFill>
                <a:schemeClr val="lt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2964" y="2274213"/>
            <a:ext cx="3463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smtClean="0">
                <a:solidFill>
                  <a:schemeClr val="lt1"/>
                </a:solidFill>
                <a:latin typeface="+mj-lt"/>
              </a:rPr>
              <a:t>광명시 중소기업 특례보증</a:t>
            </a:r>
            <a:endParaRPr lang="ko-KR" altLang="en-US" sz="2200" b="1">
              <a:solidFill>
                <a:schemeClr val="lt1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00364" y="2274213"/>
            <a:ext cx="29302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b="1" smtClean="0">
                <a:solidFill>
                  <a:schemeClr val="lt1"/>
                </a:solidFill>
                <a:latin typeface="+mj-lt"/>
              </a:rPr>
              <a:t>맞춤형 중소기업 지원</a:t>
            </a:r>
            <a:endParaRPr lang="ko-KR" altLang="en-US" sz="2200" b="1">
              <a:solidFill>
                <a:schemeClr val="l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06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686799"/>
            <a:chOff x="0" y="0"/>
            <a:chExt cx="33090958" cy="1677851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090957" cy="16778514"/>
            </a:xfrm>
            <a:custGeom>
              <a:avLst/>
              <a:gdLst/>
              <a:ahLst/>
              <a:cxnLst/>
              <a:rect l="l" t="t" r="r" b="b"/>
              <a:pathLst>
                <a:path w="33090957" h="16778514">
                  <a:moveTo>
                    <a:pt x="0" y="0"/>
                  </a:moveTo>
                  <a:lnTo>
                    <a:pt x="0" y="16778514"/>
                  </a:lnTo>
                  <a:lnTo>
                    <a:pt x="33090957" y="16778514"/>
                  </a:lnTo>
                  <a:lnTo>
                    <a:pt x="33090957" y="0"/>
                  </a:lnTo>
                  <a:lnTo>
                    <a:pt x="0" y="0"/>
                  </a:lnTo>
                  <a:close/>
                  <a:moveTo>
                    <a:pt x="33029999" y="16717555"/>
                  </a:moveTo>
                  <a:lnTo>
                    <a:pt x="59690" y="16717555"/>
                  </a:lnTo>
                  <a:lnTo>
                    <a:pt x="59690" y="59690"/>
                  </a:lnTo>
                  <a:lnTo>
                    <a:pt x="33029999" y="59690"/>
                  </a:lnTo>
                  <a:lnTo>
                    <a:pt x="33029999" y="16717555"/>
                  </a:lnTo>
                  <a:close/>
                </a:path>
              </a:pathLst>
            </a:custGeom>
            <a:solidFill>
              <a:srgbClr val="241D27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028700" y="1028702"/>
            <a:ext cx="16230600" cy="996553"/>
            <a:chOff x="0" y="0"/>
            <a:chExt cx="33090958" cy="4596592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3090957" cy="4596592"/>
            </a:xfrm>
            <a:custGeom>
              <a:avLst/>
              <a:gdLst/>
              <a:ahLst/>
              <a:cxnLst/>
              <a:rect l="l" t="t" r="r" b="b"/>
              <a:pathLst>
                <a:path w="33090957" h="4596592">
                  <a:moveTo>
                    <a:pt x="0" y="0"/>
                  </a:moveTo>
                  <a:lnTo>
                    <a:pt x="0" y="4596592"/>
                  </a:lnTo>
                  <a:lnTo>
                    <a:pt x="33090957" y="4596592"/>
                  </a:lnTo>
                  <a:lnTo>
                    <a:pt x="33090957" y="0"/>
                  </a:lnTo>
                  <a:lnTo>
                    <a:pt x="0" y="0"/>
                  </a:lnTo>
                  <a:close/>
                  <a:moveTo>
                    <a:pt x="33029999" y="4535632"/>
                  </a:moveTo>
                  <a:lnTo>
                    <a:pt x="59690" y="4535632"/>
                  </a:lnTo>
                  <a:lnTo>
                    <a:pt x="59690" y="59690"/>
                  </a:lnTo>
                  <a:lnTo>
                    <a:pt x="33029999" y="59690"/>
                  </a:lnTo>
                  <a:lnTo>
                    <a:pt x="33029999" y="4535632"/>
                  </a:lnTo>
                  <a:close/>
                </a:path>
              </a:pathLst>
            </a:custGeom>
            <a:solidFill>
              <a:srgbClr val="241D27"/>
            </a:solidFill>
          </p:spPr>
        </p:sp>
      </p:grpSp>
      <p:sp>
        <p:nvSpPr>
          <p:cNvPr id="6" name="AutoShape 6"/>
          <p:cNvSpPr/>
          <p:nvPr/>
        </p:nvSpPr>
        <p:spPr>
          <a:xfrm>
            <a:off x="1028700" y="1028704"/>
            <a:ext cx="16230600" cy="996551"/>
          </a:xfrm>
          <a:prstGeom prst="rect">
            <a:avLst/>
          </a:prstGeom>
          <a:solidFill>
            <a:srgbClr val="241D27">
              <a:alpha val="9803"/>
            </a:srgbClr>
          </a:solidFill>
        </p:spPr>
      </p:sp>
      <p:sp>
        <p:nvSpPr>
          <p:cNvPr id="7" name="TextBox 7"/>
          <p:cNvSpPr txBox="1"/>
          <p:nvPr/>
        </p:nvSpPr>
        <p:spPr>
          <a:xfrm>
            <a:off x="1819813" y="1028704"/>
            <a:ext cx="12626330" cy="961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80"/>
              </a:lnSpc>
            </a:pPr>
            <a:r>
              <a:rPr lang="en-US" altLang="ko-KR" sz="4500" b="1" spc="164" smtClean="0">
                <a:solidFill>
                  <a:srgbClr val="241D27"/>
                </a:solidFill>
                <a:latin typeface="+mn-ea"/>
              </a:rPr>
              <a:t>       -  </a:t>
            </a:r>
            <a:r>
              <a:rPr lang="ko-KR" altLang="en-US" sz="4500" b="1" spc="164" smtClean="0">
                <a:solidFill>
                  <a:srgbClr val="241D27"/>
                </a:solidFill>
                <a:latin typeface="+mn-ea"/>
              </a:rPr>
              <a:t>감사합니다  </a:t>
            </a:r>
            <a:r>
              <a:rPr lang="en-US" altLang="ko-KR" sz="4500" b="1" spc="164" smtClean="0">
                <a:solidFill>
                  <a:srgbClr val="241D27"/>
                </a:solidFill>
                <a:latin typeface="+mn-ea"/>
              </a:rPr>
              <a:t>-</a:t>
            </a:r>
            <a:endParaRPr lang="en-US" sz="4500" b="1" spc="164" dirty="0">
              <a:solidFill>
                <a:srgbClr val="241D27"/>
              </a:solidFill>
              <a:latin typeface="+mn-ea"/>
            </a:endParaRPr>
          </a:p>
        </p:txBody>
      </p:sp>
      <p:sp>
        <p:nvSpPr>
          <p:cNvPr id="8" name="AutoShape 8"/>
          <p:cNvSpPr/>
          <p:nvPr/>
        </p:nvSpPr>
        <p:spPr>
          <a:xfrm>
            <a:off x="16172156" y="1028703"/>
            <a:ext cx="1087148" cy="961804"/>
          </a:xfrm>
          <a:prstGeom prst="rect">
            <a:avLst/>
          </a:prstGeom>
          <a:solidFill>
            <a:srgbClr val="241D27"/>
          </a:solidFill>
        </p:spPr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xmlns="" id="{856F4229-3600-4DD3-9ED9-C2BCA79AD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6989" y="5576686"/>
            <a:ext cx="2378104" cy="2247514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xmlns="" id="{73C9E807-A94E-4BD6-98F9-734DCF314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247" y="5872875"/>
            <a:ext cx="5184952" cy="1951326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xmlns="" id="{FF96EC99-4E2C-4CEF-B743-1FBEEE276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585" y="5055195"/>
            <a:ext cx="3619274" cy="316998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041452B-05E8-4814-A17D-63806757CA77}"/>
              </a:ext>
            </a:extLst>
          </p:cNvPr>
          <p:cNvSpPr txBox="1"/>
          <p:nvPr/>
        </p:nvSpPr>
        <p:spPr>
          <a:xfrm>
            <a:off x="3385680" y="8212300"/>
            <a:ext cx="1929054" cy="1371599"/>
          </a:xfrm>
          <a:prstGeom prst="rect">
            <a:avLst/>
          </a:prstGeom>
          <a:noFill/>
        </p:spPr>
        <p:txBody>
          <a:bodyPr wrap="square" lIns="91439" tIns="45719" rIns="91439" bIns="45719" rtlCol="0">
            <a:noAutofit/>
          </a:bodyPr>
          <a:lstStyle/>
          <a:p>
            <a:pPr algn="ctr"/>
            <a:r>
              <a:rPr lang="ko-KR" altLang="en-US" sz="3900" b="1" dirty="0"/>
              <a:t>유튜브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030DFBE-C677-4C24-BA80-8F48F33E2F46}"/>
              </a:ext>
            </a:extLst>
          </p:cNvPr>
          <p:cNvSpPr txBox="1"/>
          <p:nvPr/>
        </p:nvSpPr>
        <p:spPr>
          <a:xfrm>
            <a:off x="7580923" y="8212300"/>
            <a:ext cx="2894332" cy="1087367"/>
          </a:xfrm>
          <a:prstGeom prst="rect">
            <a:avLst/>
          </a:prstGeom>
          <a:noFill/>
        </p:spPr>
        <p:txBody>
          <a:bodyPr wrap="square" lIns="91439" tIns="45719" rIns="91439" bIns="45719" rtlCol="0">
            <a:noAutofit/>
          </a:bodyPr>
          <a:lstStyle/>
          <a:p>
            <a:pPr algn="ctr"/>
            <a:r>
              <a:rPr lang="ko-KR" altLang="en-US" sz="3900" b="1" dirty="0"/>
              <a:t>네이버 밴드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0DDF82D-21AC-4289-89C8-BE82AA432D7F}"/>
              </a:ext>
            </a:extLst>
          </p:cNvPr>
          <p:cNvSpPr txBox="1"/>
          <p:nvPr/>
        </p:nvSpPr>
        <p:spPr>
          <a:xfrm>
            <a:off x="11874010" y="7973553"/>
            <a:ext cx="4298146" cy="1436072"/>
          </a:xfrm>
          <a:prstGeom prst="rect">
            <a:avLst/>
          </a:prstGeom>
          <a:noFill/>
        </p:spPr>
        <p:txBody>
          <a:bodyPr wrap="square" lIns="91439" tIns="45719" rIns="91439" bIns="45719" rtlCol="0">
            <a:noAutofit/>
          </a:bodyPr>
          <a:lstStyle/>
          <a:p>
            <a:pPr algn="ctr"/>
            <a:r>
              <a:rPr lang="ko-KR" altLang="en-US" sz="3800" b="1" dirty="0">
                <a:latin typeface="+mn-ea"/>
              </a:rPr>
              <a:t>카카오톡</a:t>
            </a:r>
            <a:endParaRPr lang="en-US" altLang="ko-KR" sz="3800" b="1" dirty="0">
              <a:latin typeface="+mn-ea"/>
            </a:endParaRPr>
          </a:p>
          <a:p>
            <a:pPr algn="ctr"/>
            <a:r>
              <a:rPr lang="ko-KR" altLang="en-US" sz="3800" b="1" dirty="0">
                <a:latin typeface="+mn-ea"/>
              </a:rPr>
              <a:t>플러스 친구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E406A17-2A60-46AB-8E22-8A822FFBC12C}"/>
              </a:ext>
            </a:extLst>
          </p:cNvPr>
          <p:cNvSpPr txBox="1"/>
          <p:nvPr/>
        </p:nvSpPr>
        <p:spPr>
          <a:xfrm>
            <a:off x="2067247" y="2342580"/>
            <a:ext cx="14652652" cy="2908486"/>
          </a:xfrm>
          <a:prstGeom prst="rect">
            <a:avLst/>
          </a:prstGeom>
          <a:solidFill>
            <a:schemeClr val="bg1"/>
          </a:solidFill>
        </p:spPr>
        <p:txBody>
          <a:bodyPr wrap="square" lIns="91439" tIns="45719" rIns="91439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000" dirty="0">
                <a:latin typeface="+mn-ea"/>
              </a:rPr>
              <a:t>아래 재단 </a:t>
            </a:r>
            <a:r>
              <a:rPr lang="en-US" altLang="ko-KR" sz="3000" dirty="0">
                <a:latin typeface="+mn-ea"/>
              </a:rPr>
              <a:t>SNS</a:t>
            </a:r>
            <a:r>
              <a:rPr lang="ko-KR" altLang="en-US" sz="3000" dirty="0">
                <a:latin typeface="+mn-ea"/>
              </a:rPr>
              <a:t>에서 </a:t>
            </a:r>
            <a:r>
              <a:rPr lang="en-US" altLang="ko-KR" sz="36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“</a:t>
            </a:r>
            <a:r>
              <a:rPr lang="ko-KR" altLang="en-US" sz="36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경기신용보증재단</a:t>
            </a:r>
            <a:r>
              <a:rPr lang="en-US" altLang="ko-KR" sz="36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”</a:t>
            </a:r>
            <a:r>
              <a:rPr lang="ko-KR" altLang="en-US" sz="3000">
                <a:latin typeface="+mn-ea"/>
              </a:rPr>
              <a:t>을 </a:t>
            </a:r>
            <a:r>
              <a:rPr lang="ko-KR" altLang="en-US" sz="3000" smtClean="0">
                <a:latin typeface="+mn-ea"/>
              </a:rPr>
              <a:t>검색해주세요</a:t>
            </a:r>
            <a:r>
              <a:rPr lang="en-US" altLang="ko-KR" sz="300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3000" b="1" spc="380" smtClean="0">
                <a:solidFill>
                  <a:srgbClr val="241D27"/>
                </a:solidFill>
                <a:latin typeface="+mn-ea"/>
              </a:rPr>
              <a:t>재단 </a:t>
            </a:r>
            <a:r>
              <a:rPr lang="en-US" altLang="ko-KR" sz="3000" b="1" spc="380">
                <a:solidFill>
                  <a:srgbClr val="241D27"/>
                </a:solidFill>
                <a:latin typeface="+mn-ea"/>
              </a:rPr>
              <a:t>SNS</a:t>
            </a:r>
            <a:r>
              <a:rPr lang="ko-KR" altLang="en-US" sz="3000" b="1" spc="380">
                <a:solidFill>
                  <a:srgbClr val="241D27"/>
                </a:solidFill>
                <a:latin typeface="+mn-ea"/>
              </a:rPr>
              <a:t>에 구독 또는 가입시 경기신용보증재단의 </a:t>
            </a:r>
            <a:r>
              <a:rPr lang="ko-KR" altLang="en-US" sz="3200" b="1" spc="380">
                <a:solidFill>
                  <a:schemeClr val="accent2">
                    <a:lumMod val="75000"/>
                  </a:schemeClr>
                </a:solidFill>
                <a:latin typeface="+mn-ea"/>
              </a:rPr>
              <a:t>최신 뉴스</a:t>
            </a:r>
            <a:r>
              <a:rPr lang="ko-KR" altLang="en-US" sz="3000" b="1" spc="380">
                <a:solidFill>
                  <a:srgbClr val="241D27"/>
                </a:solidFill>
                <a:latin typeface="+mn-ea"/>
              </a:rPr>
              <a:t>와 </a:t>
            </a:r>
            <a:r>
              <a:rPr lang="en-US" altLang="ko-KR" sz="3000" b="1" spc="380">
                <a:solidFill>
                  <a:srgbClr val="241D27"/>
                </a:solidFill>
                <a:latin typeface="+mn-ea"/>
              </a:rPr>
              <a:t/>
            </a:r>
            <a:br>
              <a:rPr lang="en-US" altLang="ko-KR" sz="3000" b="1" spc="380">
                <a:solidFill>
                  <a:srgbClr val="241D27"/>
                </a:solidFill>
                <a:latin typeface="+mn-ea"/>
              </a:rPr>
            </a:br>
            <a:r>
              <a:rPr lang="ko-KR" altLang="en-US" sz="3200" b="1" spc="380">
                <a:solidFill>
                  <a:schemeClr val="accent2">
                    <a:lumMod val="75000"/>
                  </a:schemeClr>
                </a:solidFill>
                <a:latin typeface="+mn-ea"/>
              </a:rPr>
              <a:t>보증상품 안내</a:t>
            </a:r>
            <a:r>
              <a:rPr lang="ko-KR" altLang="en-US" sz="3000" b="1" spc="380">
                <a:solidFill>
                  <a:srgbClr val="241D27"/>
                </a:solidFill>
                <a:latin typeface="+mn-ea"/>
              </a:rPr>
              <a:t>를 받으실 수 있습니다</a:t>
            </a:r>
            <a:r>
              <a:rPr lang="en-US" altLang="ko-KR" sz="3000" b="1" spc="380">
                <a:solidFill>
                  <a:srgbClr val="241D27"/>
                </a:solidFill>
                <a:latin typeface="+mn-ea"/>
              </a:rPr>
              <a:t>. </a:t>
            </a:r>
            <a:r>
              <a:rPr lang="ko-KR" altLang="en-US" sz="3000" b="1" spc="380">
                <a:solidFill>
                  <a:srgbClr val="241D27"/>
                </a:solidFill>
                <a:latin typeface="+mn-ea"/>
              </a:rPr>
              <a:t>많은 참여 </a:t>
            </a:r>
            <a:r>
              <a:rPr lang="ko-KR" altLang="en-US" sz="3000" b="1" spc="380" smtClean="0">
                <a:solidFill>
                  <a:srgbClr val="241D27"/>
                </a:solidFill>
                <a:latin typeface="+mn-ea"/>
              </a:rPr>
              <a:t>부탁드립니다</a:t>
            </a:r>
            <a:r>
              <a:rPr lang="en-US" altLang="ko-KR" sz="3000" b="1" spc="380">
                <a:solidFill>
                  <a:srgbClr val="241D27"/>
                </a:solidFill>
                <a:latin typeface="+mn-ea"/>
              </a:rPr>
              <a:t>.</a:t>
            </a:r>
          </a:p>
          <a:p>
            <a:endParaRPr lang="ko-KR" altLang="en-US" sz="3300" dirty="0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xmlns="" id="{5E678732-BD6A-4234-8ED0-FD19E2D4F7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55054" y="1073292"/>
            <a:ext cx="2858294" cy="93009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000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5517</TotalTime>
  <Words>1089</Words>
  <Application>Microsoft Office PowerPoint</Application>
  <PresentationFormat>사용자 지정</PresentationFormat>
  <Paragraphs>225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Survey</dc:title>
  <dc:creator>이한별</dc:creator>
  <cp:lastModifiedBy>gcgf</cp:lastModifiedBy>
  <cp:revision>219</cp:revision>
  <cp:lastPrinted>2020-05-12T13:10:08Z</cp:lastPrinted>
  <dcterms:created xsi:type="dcterms:W3CDTF">2006-08-16T00:00:00Z</dcterms:created>
  <dcterms:modified xsi:type="dcterms:W3CDTF">2020-05-12T13:11:03Z</dcterms:modified>
  <dc:identifier>DADhzc3HUCk</dc:identifier>
</cp:coreProperties>
</file>